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47"/>
  </p:notesMasterIdLst>
  <p:handoutMasterIdLst>
    <p:handoutMasterId r:id="rId48"/>
  </p:handoutMasterIdLst>
  <p:sldIdLst>
    <p:sldId id="718" r:id="rId6"/>
    <p:sldId id="713" r:id="rId7"/>
    <p:sldId id="680" r:id="rId8"/>
    <p:sldId id="681" r:id="rId9"/>
    <p:sldId id="721" r:id="rId10"/>
    <p:sldId id="682" r:id="rId11"/>
    <p:sldId id="684" r:id="rId12"/>
    <p:sldId id="686" r:id="rId13"/>
    <p:sldId id="687" r:id="rId14"/>
    <p:sldId id="676" r:id="rId15"/>
    <p:sldId id="689" r:id="rId16"/>
    <p:sldId id="690" r:id="rId17"/>
    <p:sldId id="691" r:id="rId18"/>
    <p:sldId id="694" r:id="rId19"/>
    <p:sldId id="695" r:id="rId20"/>
    <p:sldId id="696" r:id="rId21"/>
    <p:sldId id="697" r:id="rId22"/>
    <p:sldId id="698" r:id="rId23"/>
    <p:sldId id="699" r:id="rId24"/>
    <p:sldId id="727" r:id="rId25"/>
    <p:sldId id="693" r:id="rId26"/>
    <p:sldId id="716" r:id="rId27"/>
    <p:sldId id="717" r:id="rId28"/>
    <p:sldId id="702" r:id="rId29"/>
    <p:sldId id="703" r:id="rId30"/>
    <p:sldId id="704" r:id="rId31"/>
    <p:sldId id="705" r:id="rId32"/>
    <p:sldId id="726" r:id="rId33"/>
    <p:sldId id="722" r:id="rId34"/>
    <p:sldId id="706" r:id="rId35"/>
    <p:sldId id="723" r:id="rId36"/>
    <p:sldId id="729" r:id="rId37"/>
    <p:sldId id="724" r:id="rId38"/>
    <p:sldId id="725" r:id="rId39"/>
    <p:sldId id="711" r:id="rId40"/>
    <p:sldId id="712" r:id="rId41"/>
    <p:sldId id="709" r:id="rId42"/>
    <p:sldId id="628" r:id="rId43"/>
    <p:sldId id="710" r:id="rId44"/>
    <p:sldId id="720" r:id="rId45"/>
    <p:sldId id="71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BC5D39D9-9158-D649-839D-B2F6EDD610CD}">
          <p14:sldIdLst>
            <p14:sldId id="718"/>
            <p14:sldId id="713"/>
            <p14:sldId id="680"/>
            <p14:sldId id="681"/>
            <p14:sldId id="721"/>
            <p14:sldId id="682"/>
            <p14:sldId id="684"/>
            <p14:sldId id="686"/>
            <p14:sldId id="687"/>
            <p14:sldId id="676"/>
            <p14:sldId id="689"/>
            <p14:sldId id="690"/>
            <p14:sldId id="691"/>
            <p14:sldId id="694"/>
            <p14:sldId id="695"/>
            <p14:sldId id="696"/>
            <p14:sldId id="697"/>
            <p14:sldId id="698"/>
            <p14:sldId id="699"/>
            <p14:sldId id="727"/>
            <p14:sldId id="693"/>
            <p14:sldId id="716"/>
            <p14:sldId id="717"/>
            <p14:sldId id="702"/>
            <p14:sldId id="703"/>
            <p14:sldId id="704"/>
            <p14:sldId id="705"/>
            <p14:sldId id="726"/>
            <p14:sldId id="722"/>
            <p14:sldId id="706"/>
            <p14:sldId id="723"/>
            <p14:sldId id="729"/>
            <p14:sldId id="724"/>
            <p14:sldId id="725"/>
            <p14:sldId id="711"/>
            <p14:sldId id="712"/>
            <p14:sldId id="709"/>
            <p14:sldId id="628"/>
            <p14:sldId id="710"/>
            <p14:sldId id="720"/>
            <p14:sldId id="719"/>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2AE"/>
    <a:srgbClr val="03A2B1"/>
    <a:srgbClr val="0051A2"/>
    <a:srgbClr val="006BA6"/>
    <a:srgbClr val="01A7B1"/>
    <a:srgbClr val="00C1B6"/>
    <a:srgbClr val="6DE3D3"/>
    <a:srgbClr val="6DE3DF"/>
    <a:srgbClr val="66B4C3"/>
    <a:srgbClr val="6DC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79" autoAdjust="0"/>
    <p:restoredTop sz="65246" autoAdjust="0"/>
  </p:normalViewPr>
  <p:slideViewPr>
    <p:cSldViewPr snapToGrid="0" snapToObjects="1" showGuides="1">
      <p:cViewPr varScale="1">
        <p:scale>
          <a:sx n="83" d="100"/>
          <a:sy n="83" d="100"/>
        </p:scale>
        <p:origin x="2640" y="192"/>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snapToObjects="1" showGuides="1">
      <p:cViewPr varScale="1">
        <p:scale>
          <a:sx n="151" d="100"/>
          <a:sy n="151" d="100"/>
        </p:scale>
        <p:origin x="472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1.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US"/>
        </a:p>
      </dgm:t>
    </dgm:pt>
    <dgm:pt modelId="{59588751-942C-44C8-9FC4-242EC47CCE3E}" type="pres">
      <dgm:prSet presAssocID="{C123C785-E9AF-43BA-95C0-5999392204DE}" presName="sibTrans" presStyleLbl="sibTrans2D1" presStyleIdx="0" presStyleCnt="2"/>
      <dgm:spPr/>
      <dgm:t>
        <a:bodyPr/>
        <a:lstStyle/>
        <a:p>
          <a:endParaRPr lang="en-US"/>
        </a:p>
      </dgm:t>
    </dgm:pt>
    <dgm:pt modelId="{72540074-A9D2-4F26-B946-A12D6BB162DD}" type="pres">
      <dgm:prSet presAssocID="{C123C785-E9AF-43BA-95C0-5999392204DE}" presName="connectorText" presStyleLbl="sibTrans2D1" presStyleIdx="0" presStyleCnt="2"/>
      <dgm:spPr/>
      <dgm:t>
        <a:bodyPr/>
        <a:lstStyle/>
        <a:p>
          <a:endParaRPr lang="en-US"/>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US"/>
        </a:p>
      </dgm:t>
    </dgm:pt>
    <dgm:pt modelId="{B42DF14D-836F-49BC-B862-BE82FF06EE5E}" type="pres">
      <dgm:prSet presAssocID="{9C43EF96-880D-4D10-BF63-391E9B7AFE3E}" presName="sibTrans" presStyleLbl="sibTrans2D1" presStyleIdx="1" presStyleCnt="2"/>
      <dgm:spPr/>
      <dgm:t>
        <a:bodyPr/>
        <a:lstStyle/>
        <a:p>
          <a:endParaRPr lang="en-US"/>
        </a:p>
      </dgm:t>
    </dgm:pt>
    <dgm:pt modelId="{A9478C8A-3AB2-4EE2-A7E7-78BE432676E7}" type="pres">
      <dgm:prSet presAssocID="{9C43EF96-880D-4D10-BF63-391E9B7AFE3E}" presName="connectorText" presStyleLbl="sibTrans2D1" presStyleIdx="1" presStyleCnt="2"/>
      <dgm:spPr/>
      <dgm:t>
        <a:bodyPr/>
        <a:lstStyle/>
        <a:p>
          <a:endParaRPr lang="en-US"/>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US"/>
        </a:p>
      </dgm:t>
    </dgm:pt>
  </dgm:ptLst>
  <dgm:cxnLst>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0DCBE494-4FC6-4F4F-A1B5-375664527087}" type="presOf" srcId="{7F128448-4AC9-46CC-95F9-456658D3E9EE}" destId="{C81B985E-C1F5-4049-BF0A-22EB57188126}" srcOrd="0" destOrd="0" presId="urn:microsoft.com/office/officeart/2005/8/layout/process1"/>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74A0E78C-30E7-476A-A4F3-C6B10B3C976C}" srcId="{52F4C662-E6D4-4553-97DA-FE5F114E29E5}" destId="{148CE2E7-B6CB-4806-BF2B-D9359E2390C6}" srcOrd="0" destOrd="0" parTransId="{848E3DBB-BFB6-446D-961A-01EAE6C4B26E}" sibTransId="{C123C785-E9AF-43BA-95C0-5999392204DE}"/>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US"/>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US"/>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US"/>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US"/>
        </a:p>
      </dgm:t>
    </dgm:pt>
  </dgm:ptLst>
  <dgm:cxnLst>
    <dgm:cxn modelId="{04A2EC6B-71A9-A345-8F56-BC275B9B96CA}" type="presOf" srcId="{56B589E9-1364-4F13-9F7A-C15B141EE5A1}" destId="{D28BD820-0A58-4F55-A8B4-7F593271FC34}"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a:t>Arcade</a:t>
          </a:r>
        </a:p>
        <a:p>
          <a:pPr lvl="0" algn="ctr" defTabSz="889000">
            <a:lnSpc>
              <a:spcPct val="90000"/>
            </a:lnSpc>
            <a:spcBef>
              <a:spcPct val="0"/>
            </a:spcBef>
            <a:spcAft>
              <a:spcPct val="35000"/>
            </a:spcAft>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i-FI" dirty="0"/>
              <a:t>G243257</a:t>
            </a:r>
            <a:r>
              <a:rPr lang="fi-FI" baseline="0" dirty="0"/>
              <a:t> </a:t>
            </a:r>
            <a:r>
              <a:rPr lang="fi-FI" dirty="0" err="1"/>
              <a:t>DevSummit</a:t>
            </a:r>
            <a:r>
              <a:rPr lang="fi-FI" baseline="0" dirty="0"/>
              <a:t> </a:t>
            </a:r>
            <a:r>
              <a:rPr lang="en-US" dirty="0"/>
              <a:t>2019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2896381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[DAVID]</a:t>
            </a:r>
          </a:p>
          <a:p>
            <a:endParaRPr lang="en-US" dirty="0" smtClean="0"/>
          </a:p>
          <a:p>
            <a:r>
              <a:rPr lang="en-GB" dirty="0" smtClean="0"/>
              <a:t>OK…  Hopefully</a:t>
            </a:r>
            <a:r>
              <a:rPr lang="en-GB" baseline="0" dirty="0" smtClean="0"/>
              <a:t> you can see why we have written Arcade.</a:t>
            </a:r>
          </a:p>
          <a:p>
            <a:endParaRPr lang="en-GB" baseline="0" dirty="0" smtClean="0"/>
          </a:p>
          <a:p>
            <a:r>
              <a:rPr lang="en-GB" baseline="0" dirty="0" smtClean="0"/>
              <a:t>We are now going to go into the Language a Bit.  So you can see how we have tried to reach the goals of simplicity and ease of use, but also so you can see how to achieve common tasks.</a:t>
            </a:r>
            <a:endParaRPr lang="en-GB" dirty="0" smtClean="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309767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437220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317647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76195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1712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904915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98394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79626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3804779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587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202700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836610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318269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97061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[KRISTIAN]</a:t>
            </a:r>
          </a:p>
          <a:p>
            <a:r>
              <a:rPr lang="en-GB" dirty="0"/>
              <a:t>Now you have seen the language….</a:t>
            </a:r>
          </a:p>
          <a:p>
            <a:endParaRPr lang="en-GB" dirty="0"/>
          </a:p>
          <a:p>
            <a:r>
              <a:rPr lang="en-GB" dirty="0"/>
              <a:t>Lets look at more Complex Examples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59605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GB" dirty="0"/>
          </a:p>
          <a:p>
            <a:endParaRPr lang="en-GB" dirty="0"/>
          </a:p>
          <a:p>
            <a:r>
              <a:rPr lang="en-GB" dirty="0"/>
              <a:t>In the JS API, Arcade is exposed as</a:t>
            </a:r>
            <a:r>
              <a:rPr lang="en-GB" baseline="0" dirty="0"/>
              <a:t> properties of existing Classes.</a:t>
            </a:r>
          </a:p>
          <a:p>
            <a:endParaRPr lang="en-GB" baseline="0" dirty="0"/>
          </a:p>
          <a:p>
            <a:r>
              <a:rPr lang="en-GB" baseline="0" dirty="0"/>
              <a:t>So you can set </a:t>
            </a:r>
            <a:r>
              <a:rPr lang="en-GB" baseline="0" dirty="0" err="1"/>
              <a:t>valueExpression</a:t>
            </a:r>
            <a:r>
              <a:rPr lang="en-GB" baseline="0" dirty="0"/>
              <a:t> for </a:t>
            </a:r>
            <a:r>
              <a:rPr lang="en-GB" baseline="0" dirty="0" err="1"/>
              <a:t>ClassBreaksRenderer</a:t>
            </a:r>
            <a:r>
              <a:rPr lang="en-GB" baseline="0" dirty="0"/>
              <a:t> and </a:t>
            </a:r>
            <a:r>
              <a:rPr lang="en-GB" baseline="0" dirty="0" err="1"/>
              <a:t>UniqueValueRenderer</a:t>
            </a:r>
            <a:endParaRPr lang="en-GB" baseline="0" dirty="0"/>
          </a:p>
          <a:p>
            <a:endParaRPr lang="en-GB" baseline="0" dirty="0"/>
          </a:p>
          <a:p>
            <a:r>
              <a:rPr lang="en-GB" baseline="0" dirty="0"/>
              <a:t>You can set </a:t>
            </a:r>
            <a:r>
              <a:rPr lang="en-GB" baseline="0" dirty="0" err="1"/>
              <a:t>Color</a:t>
            </a:r>
            <a:r>
              <a:rPr lang="en-GB" baseline="0" dirty="0"/>
              <a:t>, Size, Opacity, Rotation Visual </a:t>
            </a:r>
            <a:r>
              <a:rPr lang="en-GB" baseline="0" dirty="0" err="1"/>
              <a:t>Varuables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174979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662292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3050300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469101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240798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84665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Sometimes you might have some data which is little different than what you intend to use in your maps.</a:t>
            </a:r>
          </a:p>
          <a:p>
            <a:r>
              <a:rPr lang="en-US" b="0" dirty="0" smtClean="0"/>
              <a:t>This is where Arcade comes in very handy. </a:t>
            </a:r>
          </a:p>
          <a:p>
            <a:r>
              <a:rPr lang="en-US" b="0" dirty="0" smtClean="0"/>
              <a:t>Arcade is a very simple expression language that you can use in your maps, to provide an extra bit of logic, to make them a little more dynamic. </a:t>
            </a:r>
          </a:p>
          <a:p>
            <a:r>
              <a:rPr lang="en-US" b="0" dirty="0" smtClean="0"/>
              <a:t>That logic can be used for changing how labels are shown or changing how symbols are rendered.</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500747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3566304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Popup template app</a:t>
            </a:r>
          </a:p>
          <a:p>
            <a:r>
              <a:rPr lang="en-US" dirty="0"/>
              <a:t>Smart mapping workflows</a:t>
            </a:r>
          </a:p>
          <a:p>
            <a:r>
              <a:rPr lang="en-US" dirty="0"/>
              <a:t>Policy apps (talk to Jim H)</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859396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4204329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a:p>
        </p:txBody>
      </p:sp>
    </p:spTree>
    <p:extLst>
      <p:ext uri="{BB962C8B-B14F-4D97-AF65-F5344CB8AC3E}">
        <p14:creationId xmlns:p14="http://schemas.microsoft.com/office/powerpoint/2010/main" val="4150393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a:p>
        </p:txBody>
      </p:sp>
    </p:spTree>
    <p:extLst>
      <p:ext uri="{BB962C8B-B14F-4D97-AF65-F5344CB8AC3E}">
        <p14:creationId xmlns:p14="http://schemas.microsoft.com/office/powerpoint/2010/main" val="685718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327040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2710524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889400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GB" dirty="0"/>
          </a:p>
          <a:p>
            <a:r>
              <a:rPr lang="en-GB" dirty="0"/>
              <a:t>A big headache with any language or</a:t>
            </a:r>
            <a:r>
              <a:rPr lang="en-GB" baseline="0" dirty="0"/>
              <a:t> script expression.. Whether it is an Excel Formula, ActionScript, JavaScript or C# is where to find resources.</a:t>
            </a:r>
          </a:p>
          <a:p>
            <a:endParaRPr lang="en-GB" baseline="0" dirty="0"/>
          </a:p>
          <a:p>
            <a:r>
              <a:rPr lang="en-GB" baseline="0" dirty="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2432638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64177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Arcade is absolutely not a Full programming language or a Scripting language. It is never intended to replace languages like python or </a:t>
            </a:r>
            <a:r>
              <a:rPr lang="en-GB" dirty="0" err="1" smtClean="0"/>
              <a:t>javascript</a:t>
            </a:r>
            <a:r>
              <a:rPr lang="en-GB" dirty="0" smtClean="0"/>
              <a:t>. </a:t>
            </a:r>
          </a:p>
          <a:p>
            <a:r>
              <a:rPr lang="en-GB" dirty="0" smtClean="0"/>
              <a:t>It</a:t>
            </a:r>
            <a:r>
              <a:rPr lang="en-GB" baseline="0" dirty="0" smtClean="0"/>
              <a:t> is just an expression language whose</a:t>
            </a:r>
            <a:r>
              <a:rPr lang="en-GB" dirty="0" smtClean="0"/>
              <a:t> goal is to be simple, secure, lightweight and portable.</a:t>
            </a:r>
          </a:p>
          <a:p>
            <a:r>
              <a:rPr lang="en-GB" dirty="0" smtClean="0"/>
              <a:t>You can think of Arcade as a parallel to cell calculation in an Excel spreadsheet. that cell calculation is an extra bit of capability that an Excel spreadsheet has. </a:t>
            </a:r>
          </a:p>
          <a:p>
            <a:r>
              <a:rPr lang="en-GB" dirty="0" smtClean="0"/>
              <a:t>In the same way, you can use arcade in your maps to give that little bit of added functionality. </a:t>
            </a:r>
          </a:p>
          <a:p>
            <a:r>
              <a:rPr lang="en-GB" dirty="0" smtClean="0"/>
              <a:t>Another way to think about Arcade is as a calculator. It is simply intended to take input values, evaluate them and return the output value. That is all it can do. It literally just calculates something for you.</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031564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a:p>
        </p:txBody>
      </p:sp>
    </p:spTree>
    <p:extLst>
      <p:ext uri="{BB962C8B-B14F-4D97-AF65-F5344CB8AC3E}">
        <p14:creationId xmlns:p14="http://schemas.microsoft.com/office/powerpoint/2010/main" val="3855248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315225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Now let us take a look at a very simple </a:t>
            </a:r>
            <a:r>
              <a:rPr lang="en-GB" baseline="0" dirty="0" err="1" smtClean="0"/>
              <a:t>usecase</a:t>
            </a:r>
            <a:r>
              <a:rPr lang="en-GB" baseline="0" dirty="0" smtClean="0"/>
              <a:t>. When you look at this test app, on your first glance, it is not very clear what all these random values are. These are actually air temperatures at various locations. </a:t>
            </a:r>
          </a:p>
          <a:p>
            <a:r>
              <a:rPr lang="en-GB" baseline="0" dirty="0" smtClean="0"/>
              <a:t>This data is retrieved from this weather stations service. We are using the TEMP field values as the labels in our map. So here the data you have is a little different than what you intend to use in you map. </a:t>
            </a:r>
          </a:p>
          <a:p>
            <a:r>
              <a:rPr lang="en-GB" baseline="0" dirty="0" smtClean="0"/>
              <a:t>Now to make this map more readable we can use arcade to round these values and append the Fahrenheit unit at the end of the string. </a:t>
            </a:r>
          </a:p>
          <a:p>
            <a:r>
              <a:rPr lang="en-GB" baseline="0" dirty="0" smtClean="0"/>
              <a:t>[In the code] Now I disable this </a:t>
            </a:r>
            <a:r>
              <a:rPr lang="en-GB" baseline="0" dirty="0" err="1" smtClean="0"/>
              <a:t>labelExpression</a:t>
            </a:r>
            <a:r>
              <a:rPr lang="en-GB" baseline="0" dirty="0" smtClean="0"/>
              <a:t> and use arcade expression in </a:t>
            </a:r>
            <a:r>
              <a:rPr lang="en-GB" baseline="0" dirty="0" err="1" smtClean="0"/>
              <a:t>labelExpressionInfo</a:t>
            </a:r>
            <a:r>
              <a:rPr lang="en-GB" baseline="0" dirty="0" smtClean="0"/>
              <a:t>. The $feature is a global variable in arcade that can be used to access the fields of a feature in a given layer. Round is arcade method to round a given value just like </a:t>
            </a:r>
            <a:r>
              <a:rPr lang="en-GB" baseline="0" dirty="0" err="1" smtClean="0"/>
              <a:t>Math.round</a:t>
            </a:r>
            <a:r>
              <a:rPr lang="en-GB" baseline="0" dirty="0" smtClean="0"/>
              <a:t> in </a:t>
            </a:r>
            <a:r>
              <a:rPr lang="en-GB" baseline="0" dirty="0" err="1" smtClean="0"/>
              <a:t>javascript</a:t>
            </a:r>
            <a:r>
              <a:rPr lang="en-GB" baseline="0" dirty="0" smtClean="0"/>
              <a:t>. And just like JavaScript string concatenation, you can append the unit to the output value. Now the map is more clearer that we are seeing map with temperature values. </a:t>
            </a:r>
          </a:p>
          <a:p>
            <a:r>
              <a:rPr lang="en-GB" baseline="0" dirty="0" smtClean="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smtClean="0"/>
              <a:t>[In the code] So here, </a:t>
            </a:r>
            <a:r>
              <a:rPr lang="en-GB" baseline="0" dirty="0" err="1" smtClean="0"/>
              <a:t>i</a:t>
            </a:r>
            <a:r>
              <a:rPr lang="en-GB" baseline="0" dirty="0" smtClean="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05248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asked this question a lot, why we have created another language when there are so many to choose from.</a:t>
            </a:r>
          </a:p>
          <a:p>
            <a:r>
              <a:rPr lang="en-US" dirty="0" smtClean="0"/>
              <a:t> We really did think long and hard before embarking on writing Arcade. </a:t>
            </a:r>
          </a:p>
          <a:p>
            <a:r>
              <a:rPr lang="en-US" dirty="0" smtClean="0"/>
              <a:t>The development team did not start out to write a new language. But there are some specific problems that we are trying to solve. </a:t>
            </a:r>
          </a:p>
          <a:p>
            <a:r>
              <a:rPr lang="en-US" dirty="0" smtClean="0"/>
              <a:t>No matter how much we looked around for alternatives, the problems that we are looking to solve were not suited to different languages that are out there.</a:t>
            </a:r>
          </a:p>
          <a:p>
            <a:r>
              <a:rPr lang="en-US" dirty="0" smtClean="0"/>
              <a:t>To best explain this, we need to look at the ArcGIS platform.</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14451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ArcGIS platform, you create maps for solving a lot of different business problems with a lot of different visualizations. </a:t>
            </a:r>
          </a:p>
          <a:p>
            <a:r>
              <a:rPr lang="en-US" dirty="0" smtClean="0"/>
              <a:t>And you might to want to share those maps with communities of users or public. </a:t>
            </a:r>
          </a:p>
          <a:p>
            <a:r>
              <a:rPr lang="en-US" dirty="0" smtClean="0"/>
              <a:t>And when you share a map, it can be shared in different kinds of applications and devices. </a:t>
            </a:r>
          </a:p>
          <a:p>
            <a:r>
              <a:rPr lang="en-US" dirty="0" smtClean="0"/>
              <a:t>And you might be using it in a desktop application like ArcGIS pro, or in a Website that uses JS API or in an runtime application like the  collector. So however you write your logic, we got to find a way to run it in different environments. </a:t>
            </a:r>
          </a:p>
          <a:p>
            <a:r>
              <a:rPr lang="en-US" dirty="0" smtClean="0"/>
              <a:t>So portability is a key part that we are trying to achieve.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37748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for Mobile apps, the size of the executable is critical. </a:t>
            </a:r>
          </a:p>
          <a:p>
            <a:r>
              <a:rPr lang="en-US" dirty="0" smtClean="0"/>
              <a:t>And the traditional scripting languages like python or JavaScript need huge engines to run the scripts. </a:t>
            </a:r>
          </a:p>
          <a:p>
            <a:r>
              <a:rPr lang="en-US" dirty="0" smtClean="0"/>
              <a:t>So having a full scripting engine in your app adds a significant size to download. </a:t>
            </a:r>
          </a:p>
          <a:p>
            <a:r>
              <a:rPr lang="en-US" dirty="0" smtClean="0"/>
              <a:t>Also the languages like python or JavaScript can do i/o operations like, they can access files, they can delete files and do many unauthorized actions. And that introduces security vulnerabilities. </a:t>
            </a:r>
          </a:p>
          <a:p>
            <a:r>
              <a:rPr lang="en-US" dirty="0" smtClean="0"/>
              <a:t>Coming to the web, you don't want to run any arbitrary JavaScript in your application as it might introduce security vulnerabilities and  things like cross site scripting attacks. </a:t>
            </a:r>
          </a:p>
          <a:p>
            <a:r>
              <a:rPr lang="en-US" dirty="0" smtClean="0"/>
              <a:t>This lead us to a set of goals for Arcade language.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034691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these are the goals that have driven the Arcade development today and will drive the future development. </a:t>
            </a:r>
          </a:p>
          <a:p>
            <a:r>
              <a:rPr lang="en-US" dirty="0" smtClean="0"/>
              <a:t>The most important goal is that we want it to be portable. Write your logic once and run it in Pro or in a browser or in a mobile device. </a:t>
            </a:r>
          </a:p>
          <a:p>
            <a:r>
              <a:rPr lang="en-US" dirty="0" smtClean="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smtClean="0"/>
              <a:t>Another primary goal is that we want it to lightweight. A </a:t>
            </a:r>
            <a:r>
              <a:rPr lang="en-US" smtClean="0"/>
              <a:t>really small language </a:t>
            </a:r>
            <a:r>
              <a:rPr lang="en-US" dirty="0" smtClean="0"/>
              <a:t>that can be quickly downloaded to the client and executed really fast. </a:t>
            </a:r>
          </a:p>
          <a:p>
            <a:r>
              <a:rPr lang="en-US" dirty="0" smtClean="0"/>
              <a:t>When we are creating this language we want it to be Geospatial first. So the Geospatial concepts are treated as first class members.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415751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3/1/19</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3/1/19</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3/1/19</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3/1/19</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3/1/19</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developers.arcgis.com/arcade/guide/profiles/" TargetMode="External"/><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jp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developers.arcgis.com/arcade/guide/types/#feature"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developers.arcgis.com/arcade" TargetMode="External"/><Relationship Id="rId5" Type="http://schemas.openxmlformats.org/officeDocument/2006/relationships/hyperlink" Target="https://developers.arcgis.com/arcade/playground/" TargetMode="External"/><Relationship Id="rId6" Type="http://schemas.openxmlformats.org/officeDocument/2006/relationships/hyperlink" Target="https://developers.arcgis.com/javascript/latest/guide/arcade/index.html" TargetMode="External"/><Relationship Id="rId7" Type="http://schemas.openxmlformats.org/officeDocument/2006/relationships/hyperlink" Target="https://www.esri.com/arcgis-blog/?s=#&amp;tag=arcade-expressions" TargetMode="External"/><Relationship Id="rId8" Type="http://schemas.openxmlformats.org/officeDocument/2006/relationships/hyperlink" Target="https://github.com/Esri/arcade-expressions/" TargetMode="Externa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background"/>
          <p:cNvGrpSpPr/>
          <p:nvPr/>
        </p:nvGrpSpPr>
        <p:grpSpPr>
          <a:xfrm>
            <a:off x="0" y="-16008"/>
            <a:ext cx="12219008" cy="6888968"/>
            <a:chOff x="0" y="-16008"/>
            <a:chExt cx="12219008" cy="6888968"/>
          </a:xfrm>
        </p:grpSpPr>
        <p:sp>
          <p:nvSpPr>
            <p:cNvPr id="3" name="Rectangle 2"/>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keyart1"/>
            <p:cNvPicPr>
              <a:picLocks noChangeAspect="1"/>
            </p:cNvPicPr>
            <p:nvPr/>
          </p:nvPicPr>
          <p:blipFill rotWithShape="1">
            <a:blip r:embed="rId3">
              <a:extLst>
                <a:ext uri="{28A0092B-C50C-407E-A947-70E740481C1C}">
                  <a14:useLocalDpi xmlns:a14="http://schemas.microsoft.com/office/drawing/2010/main" val="0"/>
                </a:ext>
              </a:extLst>
            </a:blip>
            <a:srcRect l="50757"/>
            <a:stretch/>
          </p:blipFill>
          <p:spPr>
            <a:xfrm>
              <a:off x="6222449" y="11575"/>
              <a:ext cx="5996559" cy="6849810"/>
            </a:xfrm>
            <a:prstGeom prst="rect">
              <a:avLst/>
            </a:prstGeom>
          </p:spPr>
        </p:pic>
        <p:pic>
          <p:nvPicPr>
            <p:cNvPr id="17" name="keyart2"/>
            <p:cNvPicPr>
              <a:picLocks noChangeAspect="1"/>
            </p:cNvPicPr>
            <p:nvPr/>
          </p:nvPicPr>
          <p:blipFill rotWithShape="1">
            <a:blip r:embed="rId3">
              <a:extLst>
                <a:ext uri="{28A0092B-C50C-407E-A947-70E740481C1C}">
                  <a14:useLocalDpi xmlns:a14="http://schemas.microsoft.com/office/drawing/2010/main" val="0"/>
                </a:ext>
              </a:extLst>
            </a:blip>
            <a:srcRect l="2" r="72434" b="68401"/>
            <a:stretch/>
          </p:blipFill>
          <p:spPr>
            <a:xfrm>
              <a:off x="0" y="-16008"/>
              <a:ext cx="3356658" cy="2164466"/>
            </a:xfrm>
            <a:prstGeom prst="rect">
              <a:avLst/>
            </a:prstGeom>
          </p:spPr>
        </p:pic>
        <p:sp>
          <p:nvSpPr>
            <p:cNvPr id="22" name="shading (lower right)">
              <a:extLst>
                <a:ext uri="{FF2B5EF4-FFF2-40B4-BE49-F238E27FC236}">
                  <a16:creationId xmlns:a16="http://schemas.microsoft.com/office/drawing/2014/main" xmlns="" id="{C0783C77-C7D8-1647-BFDB-8532B647668C}"/>
                </a:ext>
              </a:extLst>
            </p:cNvPr>
            <p:cNvSpPr/>
            <p:nvPr/>
          </p:nvSpPr>
          <p:spPr bwMode="auto">
            <a:xfrm>
              <a:off x="4988019" y="3954330"/>
              <a:ext cx="7221131" cy="2918630"/>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Esri Logo (white)">
              <a:extLst>
                <a:ext uri="{FF2B5EF4-FFF2-40B4-BE49-F238E27FC236}">
                  <a16:creationId xmlns:a16="http://schemas.microsoft.com/office/drawing/2014/main" xmlns="" id="{C3F3808C-4AB0-324A-9750-25578D05388C}"/>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r="33880"/>
            <a:stretch/>
          </p:blipFill>
          <p:spPr>
            <a:xfrm>
              <a:off x="1022493" y="1010040"/>
              <a:ext cx="1871178" cy="874991"/>
            </a:xfrm>
            <a:prstGeom prst="rect">
              <a:avLst/>
            </a:prstGeom>
          </p:spPr>
        </p:pic>
      </p:grpSp>
      <p:sp>
        <p:nvSpPr>
          <p:cNvPr id="24" name="Presenter Subtitle">
            <a:extLst>
              <a:ext uri="{FF2B5EF4-FFF2-40B4-BE49-F238E27FC236}">
                <a16:creationId xmlns:a16="http://schemas.microsoft.com/office/drawing/2014/main" xmlns="" id="{37F4B2CF-A224-604B-B851-520F8016EAB1}"/>
              </a:ext>
            </a:extLst>
          </p:cNvPr>
          <p:cNvSpPr txBox="1">
            <a:spLocks/>
          </p:cNvSpPr>
          <p:nvPr/>
        </p:nvSpPr>
        <p:spPr bwMode="white">
          <a:xfrm>
            <a:off x="1265561" y="5717894"/>
            <a:ext cx="6211685" cy="44700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chemeClr val="bg2">
                    <a:lumMod val="40000"/>
                    <a:lumOff val="60000"/>
                    <a:alpha val="50000"/>
                  </a:schemeClr>
                </a:solidFill>
              </a:rPr>
              <a:t>2019 ESRI DEVELOPER SUMMIT</a:t>
            </a:r>
          </a:p>
          <a:p>
            <a:pPr algn="l">
              <a:spcAft>
                <a:spcPts val="0"/>
              </a:spcAft>
            </a:pPr>
            <a:r>
              <a:rPr lang="en-US" sz="1200" dirty="0">
                <a:solidFill>
                  <a:schemeClr val="bg2">
                    <a:lumMod val="40000"/>
                    <a:lumOff val="60000"/>
                    <a:alpha val="50000"/>
                  </a:schemeClr>
                </a:solidFill>
              </a:rPr>
              <a:t>Palm Springs, CA</a:t>
            </a:r>
          </a:p>
        </p:txBody>
      </p:sp>
      <p:sp>
        <p:nvSpPr>
          <p:cNvPr id="21" name="Presenter Subtitle">
            <a:extLst>
              <a:ext uri="{FF2B5EF4-FFF2-40B4-BE49-F238E27FC236}">
                <a16:creationId xmlns:a16="http://schemas.microsoft.com/office/drawing/2014/main" xmlns="" id="{37F4B2CF-A224-604B-B851-520F8016EAB1}"/>
              </a:ext>
            </a:extLst>
          </p:cNvPr>
          <p:cNvSpPr>
            <a:spLocks noGrp="1"/>
          </p:cNvSpPr>
          <p:nvPr>
            <p:ph type="subTitle" idx="1"/>
          </p:nvPr>
        </p:nvSpPr>
        <p:spPr>
          <a:xfrm>
            <a:off x="1265561" y="3695044"/>
            <a:ext cx="6778794" cy="914400"/>
          </a:xfrm>
        </p:spPr>
        <p:txBody>
          <a:bodyPr/>
          <a:lstStyle/>
          <a:p>
            <a:pPr algn="l"/>
            <a:r>
              <a:rPr lang="en-US" sz="1800" dirty="0">
                <a:cs typeface="Avenir LT Std 65 Medium" charset="0"/>
              </a:rPr>
              <a:t>Kristian Ekenes &amp; </a:t>
            </a:r>
            <a:r>
              <a:rPr lang="en-US" sz="1800" dirty="0" err="1">
                <a:cs typeface="Avenir LT Std 65 Medium" charset="0"/>
              </a:rPr>
              <a:t>MohanRaj</a:t>
            </a:r>
            <a:r>
              <a:rPr lang="en-US" sz="1800" dirty="0">
                <a:cs typeface="Avenir LT Std 65 Medium" charset="0"/>
              </a:rPr>
              <a:t> </a:t>
            </a:r>
            <a:r>
              <a:rPr lang="en-US" sz="1800" dirty="0" err="1">
                <a:cs typeface="Avenir LT Std 65 Medium" charset="0"/>
              </a:rPr>
              <a:t>Balumuri</a:t>
            </a:r>
            <a:endParaRPr lang="en-US" sz="1800" dirty="0">
              <a:cs typeface="Avenir LT Std 65 Medium" charset="0"/>
            </a:endParaRPr>
          </a:p>
        </p:txBody>
      </p:sp>
      <p:sp>
        <p:nvSpPr>
          <p:cNvPr id="20" name="Presentation Title">
            <a:extLst>
              <a:ext uri="{FF2B5EF4-FFF2-40B4-BE49-F238E27FC236}">
                <a16:creationId xmlns:a16="http://schemas.microsoft.com/office/drawing/2014/main" xmlns="" id="{AAB9D336-F351-EB47-8891-FC2F845FDB1D}"/>
              </a:ext>
            </a:extLst>
          </p:cNvPr>
          <p:cNvSpPr>
            <a:spLocks noGrp="1"/>
          </p:cNvSpPr>
          <p:nvPr>
            <p:ph type="ctrTitle"/>
          </p:nvPr>
        </p:nvSpPr>
        <p:spPr>
          <a:xfrm>
            <a:off x="1265561" y="2658019"/>
            <a:ext cx="9140080" cy="914400"/>
          </a:xfrm>
        </p:spPr>
        <p:txBody>
          <a:bodyPr/>
          <a:lstStyle/>
          <a:p>
            <a:pPr algn="l"/>
            <a:r>
              <a:rPr lang="en-GB" sz="4000" dirty="0">
                <a:cs typeface="AvenirNext LT Pro Demi"/>
              </a:rPr>
              <a:t>ArcGIS API for JavaScript: Using Arcade with your Apps</a:t>
            </a:r>
            <a:endParaRPr lang="en-US" sz="4000" b="0" dirty="0"/>
          </a:p>
        </p:txBody>
      </p:sp>
    </p:spTree>
    <p:extLst>
      <p:ext uri="{BB962C8B-B14F-4D97-AF65-F5344CB8AC3E}">
        <p14:creationId xmlns:p14="http://schemas.microsoft.com/office/powerpoint/2010/main" val="111927707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xmlns=""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xmlns=""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xmlns=""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xmlns=""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xmlns=""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Language Overview</a:t>
            </a:r>
            <a:endParaRPr lang="en-US" sz="5400" dirty="0"/>
          </a:p>
        </p:txBody>
      </p:sp>
    </p:spTree>
    <p:extLst>
      <p:ext uri="{BB962C8B-B14F-4D97-AF65-F5344CB8AC3E}">
        <p14:creationId xmlns:p14="http://schemas.microsoft.com/office/powerpoint/2010/main" val="314263327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F36B72CA-F778-CB4C-A786-2E3B7ECA0DD1}"/>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xmlns="" id="{D1F5A25E-62FF-C24E-B3FC-DC84D6831C8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xmlns="" id="{0C832461-4BC9-7D44-B8AC-955B8FAC256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xmlns="" id="{32223192-88D7-FA4E-94C4-171EC8DF5C5E}"/>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210046677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3E81CFCC-09A7-8340-AB30-BE70BF56DA29}"/>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587DDB45-DBAB-1745-AF18-53EE4F050A71}"/>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1294FC9B-1DDB-7842-BAF0-41587D0B6C1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82C8CB94-0C0E-404E-8DE6-9099045A0B0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67991208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176B3EDB-EE5F-C742-BBCF-35C576D882C9}"/>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EF341EC6-254D-F343-BCF7-7EE8F4AB1F5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5423D259-EF96-304C-BE18-8F2E8118BE4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03BFF75C-DF82-A841-8495-A98AC3AA37A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49324644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F340358D-E05B-1D41-B80D-F4A0B86AE617}"/>
              </a:ext>
            </a:extLst>
          </p:cNvPr>
          <p:cNvGrpSpPr/>
          <p:nvPr/>
        </p:nvGrpSpPr>
        <p:grpSpPr>
          <a:xfrm>
            <a:off x="-43251" y="0"/>
            <a:ext cx="12252401" cy="6858000"/>
            <a:chOff x="-43251" y="0"/>
            <a:chExt cx="12252401" cy="6858000"/>
          </a:xfrm>
        </p:grpSpPr>
        <p:sp>
          <p:nvSpPr>
            <p:cNvPr id="12" name="Rectangle 11">
              <a:extLst>
                <a:ext uri="{FF2B5EF4-FFF2-40B4-BE49-F238E27FC236}">
                  <a16:creationId xmlns:a16="http://schemas.microsoft.com/office/drawing/2014/main" xmlns="" id="{2645C700-C582-1341-8464-174368377C5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3" name="keyart3">
              <a:extLst>
                <a:ext uri="{FF2B5EF4-FFF2-40B4-BE49-F238E27FC236}">
                  <a16:creationId xmlns:a16="http://schemas.microsoft.com/office/drawing/2014/main" xmlns="" id="{4C63BFC4-B848-EA44-B111-5E5A34DCBB2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4" name="shading (lower right)">
              <a:extLst>
                <a:ext uri="{FF2B5EF4-FFF2-40B4-BE49-F238E27FC236}">
                  <a16:creationId xmlns:a16="http://schemas.microsoft.com/office/drawing/2014/main" xmlns="" id="{E062D967-5DA3-104B-91E7-8E879E8FE2D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128502414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90BB4623-FB1B-7B42-8CC9-99C89FE133CD}"/>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D2AB227F-3CFF-8B47-A6F8-D7407F2B8AB9}"/>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5AF9DF91-06B5-F949-84C7-720BB618422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95543F7A-ACB1-1041-8D53-FD0C6D1E6A7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7508612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885263D8-CBAA-574A-AA05-8E3EBFA5E506}"/>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D1ED1BAF-0CC0-1741-A334-F2540E618B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6F8C3FAB-B6E3-8447-A6C0-BE1E95AB18B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F10C0C74-7055-F145-8376-C0EFF20635B6}"/>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88457156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F5E5060-E2E9-AC43-AA41-D2CD1B6F03BB}"/>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7E5E073A-1594-2745-AB3F-13EFB79392F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2CCDAB52-2C3E-F14C-8B5B-1EF0671BF7F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F9F47E12-B4FD-4343-8E9B-FF9CF20DD4A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1991419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88C81102-7391-4041-8AC9-3EE0E503223B}"/>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CE59381F-CAE7-5E4C-927B-3E16A29AAF00}"/>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204A2A42-544B-174C-A6E5-2CED2F662001}"/>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56EEF898-C98D-FC47-89C7-3E9EDE2D46A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300093533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4892FE7F-7D00-2147-88C8-5516071FBB1A}"/>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2B4F3F7B-C015-824E-9D99-328C4F02F8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F452D59B-F3DD-084A-B721-EAFAE0997A3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7CFC32D6-D8F6-F64C-A476-DAC84BC6C73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7201741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211CD753-352C-D44E-A34B-2895BFDA469B}"/>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xmlns="" id="{027BCFDB-2AF2-CF4F-8287-CADC17ABBC1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3468CB1E-701A-2748-8296-1E3026D38DB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AD701237-997C-3447-8501-7B3D1F3CA27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r>
              <a:rPr lang="en-US" sz="2400" dirty="0"/>
              <a:t>Overview of </a:t>
            </a:r>
            <a:r>
              <a:rPr lang="en-US" sz="2400" dirty="0" smtClean="0"/>
              <a:t>Arcade</a:t>
            </a:r>
          </a:p>
          <a:p>
            <a:pPr marL="0" indent="0">
              <a:buNone/>
            </a:pPr>
            <a:endParaRPr lang="en-US" sz="2400" dirty="0" smtClean="0"/>
          </a:p>
          <a:p>
            <a:r>
              <a:rPr lang="en-US" sz="2400" dirty="0" smtClean="0"/>
              <a:t>Using </a:t>
            </a:r>
            <a:r>
              <a:rPr lang="en-US" sz="2400" dirty="0"/>
              <a:t>Arcade in the ArcGIS JS </a:t>
            </a:r>
            <a:r>
              <a:rPr lang="en-US" sz="2400" dirty="0" smtClean="0"/>
              <a:t>API</a:t>
            </a:r>
          </a:p>
          <a:p>
            <a:endParaRPr lang="en-US" sz="2400" dirty="0" smtClean="0"/>
          </a:p>
          <a:p>
            <a:r>
              <a:rPr lang="en-US" sz="2400" dirty="0" smtClean="0"/>
              <a:t>Take </a:t>
            </a:r>
            <a:r>
              <a:rPr lang="en-US" sz="2400" dirty="0"/>
              <a:t>your apps to the next level</a:t>
            </a:r>
            <a:endParaRPr lang="en-US" sz="2000" dirty="0"/>
          </a:p>
          <a:p>
            <a:endParaRPr lang="en-US" dirty="0"/>
          </a:p>
        </p:txBody>
      </p:sp>
    </p:spTree>
    <p:extLst>
      <p:ext uri="{BB962C8B-B14F-4D97-AF65-F5344CB8AC3E}">
        <p14:creationId xmlns:p14="http://schemas.microsoft.com/office/powerpoint/2010/main" val="2076487248"/>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xmlns=""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xmlns=""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xmlns=""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xmlns=""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xmlns=""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538325" y="2180835"/>
            <a:ext cx="6632870" cy="758327"/>
          </a:xfrm>
        </p:spPr>
        <p:txBody>
          <a:bodyPr/>
          <a:lstStyle/>
          <a:p>
            <a:pPr>
              <a:lnSpc>
                <a:spcPts val="5800"/>
              </a:lnSpc>
            </a:pPr>
            <a:r>
              <a:rPr lang="en-US" sz="5400" dirty="0">
                <a:ea typeface="Avenir LT Std 55 Roman" charset="0"/>
                <a:cs typeface="Avenir LT Std 55 Roman" charset="0"/>
              </a:rPr>
              <a:t>Profiles</a:t>
            </a:r>
            <a:endParaRPr lang="en-US" sz="5400" dirty="0"/>
          </a:p>
        </p:txBody>
      </p:sp>
    </p:spTree>
    <p:extLst>
      <p:ext uri="{BB962C8B-B14F-4D97-AF65-F5344CB8AC3E}">
        <p14:creationId xmlns:p14="http://schemas.microsoft.com/office/powerpoint/2010/main" val="60747188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098BEB98-A725-794F-9F0D-2BD172FB04C4}"/>
              </a:ext>
            </a:extLst>
          </p:cNvPr>
          <p:cNvGrpSpPr/>
          <p:nvPr/>
        </p:nvGrpSpPr>
        <p:grpSpPr>
          <a:xfrm>
            <a:off x="-43251" y="0"/>
            <a:ext cx="12252401" cy="6858000"/>
            <a:chOff x="-43251" y="0"/>
            <a:chExt cx="12252401" cy="6858000"/>
          </a:xfrm>
        </p:grpSpPr>
        <p:sp>
          <p:nvSpPr>
            <p:cNvPr id="19" name="Rectangle 18">
              <a:extLst>
                <a:ext uri="{FF2B5EF4-FFF2-40B4-BE49-F238E27FC236}">
                  <a16:creationId xmlns:a16="http://schemas.microsoft.com/office/drawing/2014/main" xmlns="" id="{A230F5ED-BC81-5342-B54F-BE298F4E20F6}"/>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0" name="keyart3">
              <a:extLst>
                <a:ext uri="{FF2B5EF4-FFF2-40B4-BE49-F238E27FC236}">
                  <a16:creationId xmlns:a16="http://schemas.microsoft.com/office/drawing/2014/main" xmlns="" id="{7F4EDD83-1C7B-9D41-9836-8F6FA3DF244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1" name="shading (lower right)">
              <a:extLst>
                <a:ext uri="{FF2B5EF4-FFF2-40B4-BE49-F238E27FC236}">
                  <a16:creationId xmlns:a16="http://schemas.microsoft.com/office/drawing/2014/main" xmlns="" id="{62A1270B-48EE-054D-BC7F-0E5A08945570}"/>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Global Variables and </a:t>
            </a:r>
            <a:r>
              <a:rPr lang="en-US" sz="3200" dirty="0">
                <a:hlinkClick r:id="rId4"/>
              </a:rPr>
              <a:t>Profiles</a:t>
            </a:r>
            <a:endParaRPr lang="en-US" sz="3200" dirty="0"/>
          </a:p>
        </p:txBody>
      </p:sp>
      <p:pic>
        <p:nvPicPr>
          <p:cNvPr id="15" name="Picture 14"/>
          <p:cNvPicPr>
            <a:picLocks noChangeAspect="1"/>
          </p:cNvPicPr>
          <p:nvPr/>
        </p:nvPicPr>
        <p:blipFill rotWithShape="1">
          <a:blip r:embed="rId5">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defines the purpose, rules, and context for executing Arcade Expressions</a:t>
            </a:r>
          </a:p>
        </p:txBody>
      </p:sp>
      <p:sp>
        <p:nvSpPr>
          <p:cNvPr id="3" name="Rounded Rectangle 2">
            <a:extLst>
              <a:ext uri="{FF2B5EF4-FFF2-40B4-BE49-F238E27FC236}">
                <a16:creationId xmlns:a16="http://schemas.microsoft.com/office/drawing/2014/main" xmlns="" id="{9E670EEB-967F-9D4C-A025-8058A4E7C5BA}"/>
              </a:ext>
            </a:extLst>
          </p:cNvPr>
          <p:cNvSpPr/>
          <p:nvPr/>
        </p:nvSpPr>
        <p:spPr bwMode="auto">
          <a:xfrm>
            <a:off x="1315266" y="1517388"/>
            <a:ext cx="172192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xmlns="" id="{5A186943-778A-B749-A82E-2381F23C0E4D}"/>
              </a:ext>
            </a:extLst>
          </p:cNvPr>
          <p:cNvSpPr/>
          <p:nvPr/>
        </p:nvSpPr>
        <p:spPr bwMode="auto">
          <a:xfrm>
            <a:off x="3912849" y="2710149"/>
            <a:ext cx="172192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xmlns="" id="{8BED4F59-C108-014A-A9D9-78922466B481}"/>
              </a:ext>
            </a:extLst>
          </p:cNvPr>
          <p:cNvSpPr/>
          <p:nvPr/>
        </p:nvSpPr>
        <p:spPr bwMode="auto">
          <a:xfrm>
            <a:off x="1314567" y="2757658"/>
            <a:ext cx="2020200" cy="758844"/>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xmlns="" id="{A81E814F-D2CC-1B48-BBDA-C8176500F4DE}"/>
              </a:ext>
            </a:extLst>
          </p:cNvPr>
          <p:cNvSpPr/>
          <p:nvPr/>
        </p:nvSpPr>
        <p:spPr bwMode="auto">
          <a:xfrm>
            <a:off x="3358854" y="1470340"/>
            <a:ext cx="2383898" cy="843737"/>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xmlns="" id="{D3BBAE0A-3005-894F-8572-367BEB7D1E27}"/>
              </a:ext>
            </a:extLst>
          </p:cNvPr>
          <p:cNvSpPr/>
          <p:nvPr/>
        </p:nvSpPr>
        <p:spPr bwMode="auto">
          <a:xfrm>
            <a:off x="8291027" y="4144823"/>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a:t>
            </a:r>
          </a:p>
        </p:txBody>
      </p:sp>
      <p:sp>
        <p:nvSpPr>
          <p:cNvPr id="30" name="Rounded Rectangle 29">
            <a:extLst>
              <a:ext uri="{FF2B5EF4-FFF2-40B4-BE49-F238E27FC236}">
                <a16:creationId xmlns:a16="http://schemas.microsoft.com/office/drawing/2014/main" xmlns="" id="{8620EB95-7B5C-BF43-BB32-BD87072FE124}"/>
              </a:ext>
            </a:extLst>
          </p:cNvPr>
          <p:cNvSpPr/>
          <p:nvPr/>
        </p:nvSpPr>
        <p:spPr bwMode="auto">
          <a:xfrm>
            <a:off x="8291027" y="2780562"/>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xmlns="" id="{B3256C3F-6CE9-C449-BDD0-7CC32726CC6D}"/>
              </a:ext>
            </a:extLst>
          </p:cNvPr>
          <p:cNvSpPr/>
          <p:nvPr/>
        </p:nvSpPr>
        <p:spPr bwMode="auto">
          <a:xfrm>
            <a:off x="8291027" y="1365578"/>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xmlns="" id="{03312F81-979B-AF44-92DB-EEED9132A748}"/>
              </a:ext>
            </a:extLst>
          </p:cNvPr>
          <p:cNvSpPr/>
          <p:nvPr/>
        </p:nvSpPr>
        <p:spPr bwMode="auto">
          <a:xfrm>
            <a:off x="1989284" y="3878118"/>
            <a:ext cx="299835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xmlns=""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33" name="TextBox 32">
            <a:extLst>
              <a:ext uri="{FF2B5EF4-FFF2-40B4-BE49-F238E27FC236}">
                <a16:creationId xmlns:a16="http://schemas.microsoft.com/office/drawing/2014/main" xmlns="" id="{EAF73D95-6D72-7E44-8B80-92005FEA3121}"/>
              </a:ext>
            </a:extLst>
          </p:cNvPr>
          <p:cNvSpPr txBox="1"/>
          <p:nvPr/>
        </p:nvSpPr>
        <p:spPr>
          <a:xfrm>
            <a:off x="1898381" y="5426049"/>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publicly documented</a:t>
            </a:r>
          </a:p>
        </p:txBody>
      </p:sp>
    </p:spTree>
    <p:extLst>
      <p:ext uri="{BB962C8B-B14F-4D97-AF65-F5344CB8AC3E}">
        <p14:creationId xmlns:p14="http://schemas.microsoft.com/office/powerpoint/2010/main" val="293659845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49C9A556-B442-CF46-9536-FD5B0ACCFD25}"/>
              </a:ext>
            </a:extLst>
          </p:cNvPr>
          <p:cNvGrpSpPr/>
          <p:nvPr/>
        </p:nvGrpSpPr>
        <p:grpSpPr>
          <a:xfrm>
            <a:off x="-43251" y="0"/>
            <a:ext cx="12252401" cy="6858000"/>
            <a:chOff x="-43251" y="0"/>
            <a:chExt cx="12252401" cy="6858000"/>
          </a:xfrm>
        </p:grpSpPr>
        <p:sp>
          <p:nvSpPr>
            <p:cNvPr id="7" name="Rectangle 6">
              <a:extLst>
                <a:ext uri="{FF2B5EF4-FFF2-40B4-BE49-F238E27FC236}">
                  <a16:creationId xmlns:a16="http://schemas.microsoft.com/office/drawing/2014/main" xmlns="" id="{CF071234-E668-9D4C-A9FF-50D02FD7D79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3">
              <a:extLst>
                <a:ext uri="{FF2B5EF4-FFF2-40B4-BE49-F238E27FC236}">
                  <a16:creationId xmlns:a16="http://schemas.microsoft.com/office/drawing/2014/main" xmlns="" id="{8453631F-3431-8240-861C-0CAD5B79848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xmlns="" id="{37534ABF-6FE2-6E4B-864C-9296B088EE7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a:xfrm>
            <a:off x="6917334" y="1757363"/>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4"/>
          <a:srcRect l="3522" r="3522"/>
          <a:stretch>
            <a:fillRect/>
          </a:stretch>
        </p:blipFill>
        <p:spPr>
          <a:prstGeom prst="rect">
            <a:avLst/>
          </a:prstGeom>
        </p:spPr>
      </p:pic>
    </p:spTree>
    <p:extLst>
      <p:ext uri="{BB962C8B-B14F-4D97-AF65-F5344CB8AC3E}">
        <p14:creationId xmlns:p14="http://schemas.microsoft.com/office/powerpoint/2010/main" val="52935041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xmlns="" id="{D43373DC-CEAD-7846-A2EA-DA6B1D5318BA}"/>
              </a:ext>
            </a:extLst>
          </p:cNvPr>
          <p:cNvGrpSpPr/>
          <p:nvPr/>
        </p:nvGrpSpPr>
        <p:grpSpPr>
          <a:xfrm>
            <a:off x="-43251" y="0"/>
            <a:ext cx="12252401" cy="6858000"/>
            <a:chOff x="-43251" y="0"/>
            <a:chExt cx="12252401" cy="6858000"/>
          </a:xfrm>
        </p:grpSpPr>
        <p:sp>
          <p:nvSpPr>
            <p:cNvPr id="22" name="Rectangle 21">
              <a:extLst>
                <a:ext uri="{FF2B5EF4-FFF2-40B4-BE49-F238E27FC236}">
                  <a16:creationId xmlns:a16="http://schemas.microsoft.com/office/drawing/2014/main" xmlns="" id="{71740166-C80C-7D4E-9D38-44BBFE917B36}"/>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3" name="keyart3">
              <a:extLst>
                <a:ext uri="{FF2B5EF4-FFF2-40B4-BE49-F238E27FC236}">
                  <a16:creationId xmlns:a16="http://schemas.microsoft.com/office/drawing/2014/main" xmlns="" id="{26EAFAAF-BCEC-E340-8835-0F8BC5B750C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4" name="shading (lower right)">
              <a:extLst>
                <a:ext uri="{FF2B5EF4-FFF2-40B4-BE49-F238E27FC236}">
                  <a16:creationId xmlns:a16="http://schemas.microsoft.com/office/drawing/2014/main" xmlns="" id="{5F155723-EB3B-D04A-B78F-EC03C6D150F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p:txBody>
          <a:bodyPr/>
          <a:lstStyle/>
          <a:p>
            <a:endParaRPr lang="en-GB"/>
          </a:p>
        </p:txBody>
      </p:sp>
      <p:sp>
        <p:nvSpPr>
          <p:cNvPr id="25" name="Rectangle 24"/>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6" name="Title 1"/>
          <p:cNvSpPr txBox="1">
            <a:spLocks/>
          </p:cNvSpPr>
          <p:nvPr/>
        </p:nvSpPr>
        <p:spPr>
          <a:xfrm>
            <a:off x="650964" y="2072600"/>
            <a:ext cx="4800992"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ArcGIS JS API</a:t>
            </a:r>
            <a:endParaRPr lang="en-US" dirty="0"/>
          </a:p>
        </p:txBody>
      </p:sp>
      <p:sp>
        <p:nvSpPr>
          <p:cNvPr id="27" name="Rectangle 26"/>
          <p:cNvSpPr/>
          <p:nvPr/>
        </p:nvSpPr>
        <p:spPr bwMode="auto">
          <a:xfrm>
            <a:off x="5860412" y="2119317"/>
            <a:ext cx="2635635" cy="2284489"/>
          </a:xfrm>
          <a:prstGeom prst="rect">
            <a:avLst/>
          </a:prstGeom>
          <a:blipFill>
            <a:blip r:embed="rId4"/>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3.27</a:t>
            </a:r>
          </a:p>
        </p:txBody>
      </p:sp>
      <p:sp>
        <p:nvSpPr>
          <p:cNvPr id="32" name="Rectangle 31"/>
          <p:cNvSpPr/>
          <p:nvPr/>
        </p:nvSpPr>
        <p:spPr bwMode="auto">
          <a:xfrm>
            <a:off x="8784391" y="2119317"/>
            <a:ext cx="2635635" cy="2284489"/>
          </a:xfrm>
          <a:prstGeom prst="rect">
            <a:avLst/>
          </a:prstGeom>
          <a:blipFill>
            <a:blip r:embed="rId4"/>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3"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4.10</a:t>
            </a:r>
          </a:p>
        </p:txBody>
      </p:sp>
      <p:sp>
        <p:nvSpPr>
          <p:cNvPr id="34" name="Rectangle 3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5" name="Picture 34"/>
          <p:cNvPicPr>
            <a:picLocks noChangeAspect="1"/>
          </p:cNvPicPr>
          <p:nvPr/>
        </p:nvPicPr>
        <p:blipFill rotWithShape="1">
          <a:blip r:embed="rId5">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3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7"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Arcade Interpreter available in both 3.27  and 4.10 JavaScript API</a:t>
            </a:r>
          </a:p>
        </p:txBody>
      </p:sp>
      <p:sp>
        <p:nvSpPr>
          <p:cNvPr id="38" name="Rectangle 37"/>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39" name="Rectangle 38"/>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
        <p:nvSpPr>
          <p:cNvPr id="40" name="Rectangle 39"/>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1" name="Rectangle 40"/>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Tree>
    <p:extLst>
      <p:ext uri="{BB962C8B-B14F-4D97-AF65-F5344CB8AC3E}">
        <p14:creationId xmlns:p14="http://schemas.microsoft.com/office/powerpoint/2010/main" val="69805718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A970A9F2-F397-A642-9F2E-BF16990494AB}"/>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xmlns="" id="{15BABC08-83A9-D444-A68B-E7FA445B4AC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xmlns="" id="{A84BF054-6204-D843-9FF9-029C9F4439D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xmlns="" id="{C2C68C25-FD0A-8F4B-BBD8-A67F1A1CA25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ESRI JS API and Arcade Profiles</a:t>
            </a:r>
          </a:p>
        </p:txBody>
      </p:sp>
      <p:sp>
        <p:nvSpPr>
          <p:cNvPr id="7" name="Content Placeholder 2"/>
          <p:cNvSpPr>
            <a:spLocks noGrp="1"/>
          </p:cNvSpPr>
          <p:nvPr>
            <p:ph sz="half" idx="2"/>
          </p:nvPr>
        </p:nvSpPr>
        <p:spPr>
          <a:xfrm>
            <a:off x="1143000" y="1667325"/>
            <a:ext cx="10369296" cy="4002895"/>
          </a:xfrm>
        </p:spPr>
        <p:txBody>
          <a:bodyPr/>
          <a:lstStyle/>
          <a:p>
            <a:r>
              <a:rPr lang="en-US" sz="2400" dirty="0"/>
              <a:t>Arcade Expressions set as Properties</a:t>
            </a:r>
          </a:p>
          <a:p>
            <a:pPr marL="0" indent="0">
              <a:buNone/>
            </a:pPr>
            <a:endParaRPr lang="en-US" sz="2400" dirty="0"/>
          </a:p>
          <a:p>
            <a:r>
              <a:rPr lang="en-US" sz="2400" dirty="0"/>
              <a:t>Classes that support Arcade Expressions</a:t>
            </a:r>
          </a:p>
          <a:p>
            <a:pPr lvl="1"/>
            <a:r>
              <a:rPr lang="en-US" sz="2400" b="0" dirty="0" err="1">
                <a:latin typeface="Consolas" panose="020B0609020204030204" pitchFamily="49" charset="0"/>
              </a:rPr>
              <a:t>ClassBreaksRenderer</a:t>
            </a:r>
            <a:r>
              <a:rPr lang="en-US" sz="2400" b="0" dirty="0">
                <a:latin typeface="Consolas" panose="020B0609020204030204" pitchFamily="49" charset="0"/>
              </a:rPr>
              <a:t>	      </a:t>
            </a:r>
            <a:r>
              <a:rPr lang="en-US" sz="2400" b="0" dirty="0" err="1">
                <a:latin typeface="Consolas" panose="020B0609020204030204" pitchFamily="49" charset="0"/>
              </a:rPr>
              <a:t>LabelClass</a:t>
            </a:r>
            <a:endParaRPr lang="en-US" sz="2400" b="0" dirty="0">
              <a:latin typeface="Consolas" panose="020B0609020204030204" pitchFamily="49" charset="0"/>
            </a:endParaRPr>
          </a:p>
          <a:p>
            <a:pPr lvl="1"/>
            <a:r>
              <a:rPr lang="en-US" sz="2400" b="0" dirty="0" err="1">
                <a:latin typeface="Consolas" panose="020B0609020204030204" pitchFamily="49" charset="0"/>
              </a:rPr>
              <a:t>UniqueValueRenderer</a:t>
            </a:r>
            <a:r>
              <a:rPr lang="en-US" sz="2400" b="0" dirty="0">
                <a:latin typeface="Consolas" panose="020B0609020204030204" pitchFamily="49" charset="0"/>
              </a:rPr>
              <a:t>	      </a:t>
            </a:r>
            <a:r>
              <a:rPr lang="en-US" sz="2400" b="0" dirty="0" err="1">
                <a:latin typeface="Consolas" panose="020B0609020204030204" pitchFamily="49" charset="0"/>
              </a:rPr>
              <a:t>PopupTemplate</a:t>
            </a:r>
            <a:endParaRPr lang="en-US" sz="2400" b="0" dirty="0">
              <a:latin typeface="Consolas" panose="020B0609020204030204" pitchFamily="49" charset="0"/>
            </a:endParaRPr>
          </a:p>
          <a:p>
            <a:pPr lvl="1"/>
            <a:r>
              <a:rPr lang="en-US" sz="2400" dirty="0"/>
              <a:t>   </a:t>
            </a:r>
            <a:r>
              <a:rPr lang="en-US" sz="2400" dirty="0" err="1"/>
              <a:t>visualVariables</a:t>
            </a:r>
            <a:endParaRPr lang="en-US" sz="2400" dirty="0"/>
          </a:p>
          <a:p>
            <a:pPr lvl="2"/>
            <a:r>
              <a:rPr lang="en-US" sz="2400" b="0" dirty="0">
                <a:latin typeface="Consolas" panose="020B0609020204030204" pitchFamily="49" charset="0"/>
              </a:rPr>
              <a:t> Color</a:t>
            </a:r>
          </a:p>
          <a:p>
            <a:pPr lvl="2"/>
            <a:r>
              <a:rPr lang="en-US" sz="2400" b="0" dirty="0">
                <a:latin typeface="Consolas" panose="020B0609020204030204" pitchFamily="49" charset="0"/>
              </a:rPr>
              <a:t> Size</a:t>
            </a:r>
          </a:p>
          <a:p>
            <a:pPr lvl="2"/>
            <a:r>
              <a:rPr lang="en-US" sz="2400" b="0" dirty="0">
                <a:latin typeface="Consolas" panose="020B0609020204030204" pitchFamily="49" charset="0"/>
              </a:rPr>
              <a:t> Opacity</a:t>
            </a:r>
          </a:p>
          <a:p>
            <a:pPr lvl="2"/>
            <a:r>
              <a:rPr lang="en-US" sz="2400" b="0" dirty="0">
                <a:latin typeface="Consolas" panose="020B0609020204030204" pitchFamily="49" charset="0"/>
              </a:rPr>
              <a:t> Rotation</a:t>
            </a:r>
          </a:p>
          <a:p>
            <a:pPr lvl="2"/>
            <a:endParaRPr lang="en-US" sz="2400" b="0" dirty="0">
              <a:latin typeface="Consolas" panose="020B0609020204030204" pitchFamily="49" charset="0"/>
            </a:endParaRPr>
          </a:p>
          <a:p>
            <a:r>
              <a:rPr lang="en-US" sz="2400" dirty="0"/>
              <a:t>Supported for </a:t>
            </a:r>
            <a:r>
              <a:rPr lang="en-US" sz="2400" dirty="0" err="1"/>
              <a:t>FeatureLayer</a:t>
            </a:r>
            <a:r>
              <a:rPr lang="en-US" sz="2400" dirty="0"/>
              <a:t> and </a:t>
            </a:r>
            <a:r>
              <a:rPr lang="en-US" sz="2400" dirty="0" err="1"/>
              <a:t>SceneLayer</a:t>
            </a:r>
            <a:endParaRPr lang="en-US" sz="2400" dirty="0"/>
          </a:p>
        </p:txBody>
      </p:sp>
    </p:spTree>
    <p:extLst>
      <p:ext uri="{BB962C8B-B14F-4D97-AF65-F5344CB8AC3E}">
        <p14:creationId xmlns:p14="http://schemas.microsoft.com/office/powerpoint/2010/main" val="375744689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4E6AE1D1-D1C4-1E4F-9696-C7586D189C6C}"/>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F257729C-7B6F-124A-86BC-81450D457D51}"/>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2BE034D8-2083-1241-8A5C-1E2A5A10ACB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CBF88568-B1F6-B64C-9BD0-C0767DAB336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369332"/>
          </a:xfrm>
        </p:spPr>
        <p:txBody>
          <a:bodyPr/>
          <a:lstStyle/>
          <a:p>
            <a:r>
              <a:rPr lang="en-US" dirty="0"/>
              <a:t>ESRI JS API  :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369461885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41F0DC2E-22F8-1A4F-A241-C05F55113224}"/>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A44D9A5B-E355-224A-9260-A0728C51535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424E8D45-5B79-5E40-99B3-12D6DDE211D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B93EC8E3-5EA1-6B45-A303-84B866A861E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xmlns="" id="{77115E61-D92D-404F-8E03-8E3988E1B8C3}"/>
              </a:ext>
            </a:extLst>
          </p:cNvPr>
          <p:cNvSpPr>
            <a:spLocks noGrp="1"/>
          </p:cNvSpPr>
          <p:nvPr>
            <p:ph type="title"/>
          </p:nvPr>
        </p:nvSpPr>
        <p:spPr>
          <a:xfrm>
            <a:off x="685800" y="682625"/>
            <a:ext cx="10826496" cy="738664"/>
          </a:xfrm>
        </p:spPr>
        <p:txBody>
          <a:bodyPr/>
          <a:lstStyle/>
          <a:p>
            <a:r>
              <a:rPr lang="en-US" dirty="0"/>
              <a:t>Arcade Expressions can be used For Labeling</a:t>
            </a:r>
            <a:br>
              <a:rPr lang="en-US" dirty="0"/>
            </a:br>
            <a:endParaRPr lang="en-US" dirty="0"/>
          </a:p>
        </p:txBody>
      </p:sp>
    </p:spTree>
    <p:extLst>
      <p:ext uri="{BB962C8B-B14F-4D97-AF65-F5344CB8AC3E}">
        <p14:creationId xmlns:p14="http://schemas.microsoft.com/office/powerpoint/2010/main" val="139197324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4B87845-FDA2-1748-B8C2-D453B7F48593}"/>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74B26A6E-BBE9-0946-B24C-439B6E18584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60FBF23E-DF99-914E-A4DD-64C0CE03152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C0C5147F-9E55-F049-B297-D4EE31BD533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73814173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xmlns=""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xmlns=""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xmlns=""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xmlns=""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xmlns=""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538324" y="1676776"/>
            <a:ext cx="7728505" cy="2231380"/>
          </a:xfrm>
        </p:spPr>
        <p:txBody>
          <a:bodyPr/>
          <a:lstStyle/>
          <a:p>
            <a:pPr>
              <a:lnSpc>
                <a:spcPts val="5800"/>
              </a:lnSpc>
            </a:pPr>
            <a:r>
              <a:rPr lang="en-US" sz="5400" dirty="0">
                <a:ea typeface="Avenir LT Std 55 Roman" charset="0"/>
                <a:cs typeface="Avenir LT Std 55 Roman" charset="0"/>
              </a:rPr>
              <a:t>New Features</a:t>
            </a:r>
            <a:br>
              <a:rPr lang="en-US" sz="5400" dirty="0">
                <a:ea typeface="Avenir LT Std 55 Roman" charset="0"/>
                <a:cs typeface="Avenir LT Std 55 Roman" charset="0"/>
              </a:rPr>
            </a:br>
            <a:r>
              <a:rPr lang="en-US" sz="5400" dirty="0">
                <a:ea typeface="Avenir LT Std 55 Roman" charset="0"/>
                <a:cs typeface="Avenir LT Std 55 Roman" charset="0"/>
              </a:rPr>
              <a:t>Since last Dev Summit</a:t>
            </a:r>
            <a:endParaRPr lang="en-US" sz="5400" dirty="0"/>
          </a:p>
        </p:txBody>
      </p:sp>
    </p:spTree>
    <p:extLst>
      <p:ext uri="{BB962C8B-B14F-4D97-AF65-F5344CB8AC3E}">
        <p14:creationId xmlns:p14="http://schemas.microsoft.com/office/powerpoint/2010/main" val="410470581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4892FE7F-7D00-2147-88C8-5516071FBB1A}"/>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xmlns="" id="{2B4F3F7B-C015-824E-9D99-328C4F02F8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xmlns="" id="{F452D59B-F3DD-084A-B721-EAFAE0997A3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xmlns="" id="{7CFC32D6-D8F6-F64C-A476-DAC84BC6C73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Feature Set Functions</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dirty="0"/>
              <a:t>Represents a connection to a set of </a:t>
            </a:r>
            <a:r>
              <a:rPr lang="en-US" dirty="0">
                <a:hlinkClick r:id="rId4"/>
              </a:rPr>
              <a:t>Features</a:t>
            </a:r>
            <a:r>
              <a:rPr lang="en-US" dirty="0"/>
              <a:t> in memory or in a server</a:t>
            </a:r>
          </a:p>
          <a:p>
            <a:pPr marL="800100" lvl="1" indent="-342900">
              <a:buFont typeface="Arial" panose="020B0604020202020204" pitchFamily="34" charset="0"/>
              <a:buChar char="•"/>
            </a:pPr>
            <a:r>
              <a:rPr lang="en-US" sz="2000" dirty="0"/>
              <a:t>Lazy, </a:t>
            </a:r>
            <a:r>
              <a:rPr lang="en-US" sz="2000" dirty="0" err="1"/>
              <a:t>interable</a:t>
            </a:r>
            <a:r>
              <a:rPr lang="en-US" sz="20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89164982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E488B13B-E057-D547-BCC8-25D92486E82F}"/>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xmlns="" id="{E0164027-4300-B148-AF27-16234ED8F65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xmlns="" id="{BA2CB9D1-ACD2-7D48-8142-A0A5434CCA9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xmlns="" id="{7DCB13D1-6187-0E45-9D6E-C7D8B2776B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1"/>
          <p:cNvSpPr txBox="1">
            <a:spLocks/>
          </p:cNvSpPr>
          <p:nvPr/>
        </p:nvSpPr>
        <p:spPr>
          <a:xfrm>
            <a:off x="856704" y="2650333"/>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What is Arcade?</a:t>
            </a:r>
            <a:endParaRPr lang="en-US" dirty="0"/>
          </a:p>
        </p:txBody>
      </p:sp>
      <p:sp>
        <p:nvSpPr>
          <p:cNvPr id="14" name="TextBox 13"/>
          <p:cNvSpPr txBox="1"/>
          <p:nvPr/>
        </p:nvSpPr>
        <p:spPr>
          <a:xfrm>
            <a:off x="5160610" y="430039"/>
            <a:ext cx="6411317" cy="417295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a:t>An expression language </a:t>
            </a:r>
            <a:r>
              <a:rPr lang="en-US" sz="3600" b="1" dirty="0" smtClean="0"/>
              <a:t>primarily designed for ArcGIS web maps and web scenes</a:t>
            </a:r>
            <a:endParaRPr lang="en-US" sz="3600" b="1" dirty="0"/>
          </a:p>
          <a:p>
            <a:pPr marL="742950" lvl="1" indent="-285750" eaLnBrk="0" hangingPunct="0">
              <a:buFont typeface="Arial"/>
              <a:buChar char="•"/>
            </a:pPr>
            <a:r>
              <a:rPr lang="en-US" sz="2800" dirty="0"/>
              <a:t>ArcGIS Pro</a:t>
            </a:r>
          </a:p>
          <a:p>
            <a:pPr marL="742950" lvl="1" indent="-285750" eaLnBrk="0" hangingPunct="0">
              <a:buFont typeface="Arial"/>
              <a:buChar char="•"/>
            </a:pPr>
            <a:r>
              <a:rPr lang="en-US" sz="2800" dirty="0"/>
              <a:t>Runtime SDKs</a:t>
            </a:r>
          </a:p>
          <a:p>
            <a:pPr marL="742950" lvl="1" indent="-285750" eaLnBrk="0" hangingPunct="0">
              <a:buFont typeface="Arial"/>
              <a:buChar char="•"/>
            </a:pPr>
            <a:r>
              <a:rPr lang="en-US" sz="2800" dirty="0"/>
              <a:t>JavaScript API</a:t>
            </a:r>
          </a:p>
          <a:p>
            <a:pPr marL="742950" lvl="1" indent="-285750" eaLnBrk="0" hangingPunct="0">
              <a:buFont typeface="Arial"/>
              <a:buChar char="•"/>
            </a:pPr>
            <a:r>
              <a:rPr lang="en-US" sz="2800" dirty="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Used to provide extra bit of logic to make a map more dynamic</a:t>
            </a:r>
            <a:endParaRPr lang="en-US" sz="2800" dirty="0"/>
          </a:p>
        </p:txBody>
      </p:sp>
    </p:spTree>
    <p:extLst>
      <p:ext uri="{BB962C8B-B14F-4D97-AF65-F5344CB8AC3E}">
        <p14:creationId xmlns:p14="http://schemas.microsoft.com/office/powerpoint/2010/main" val="130110591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xmlns="" id="{E270AA92-52D8-EA4E-8DA2-635C35E0D04C}"/>
              </a:ext>
            </a:extLst>
          </p:cNvPr>
          <p:cNvGrpSpPr/>
          <p:nvPr/>
        </p:nvGrpSpPr>
        <p:grpSpPr>
          <a:xfrm>
            <a:off x="-43251" y="0"/>
            <a:ext cx="12252401" cy="6858000"/>
            <a:chOff x="-43251" y="0"/>
            <a:chExt cx="12252401" cy="6858000"/>
          </a:xfrm>
        </p:grpSpPr>
        <p:sp>
          <p:nvSpPr>
            <p:cNvPr id="16" name="Rectangle 15">
              <a:extLst>
                <a:ext uri="{FF2B5EF4-FFF2-40B4-BE49-F238E27FC236}">
                  <a16:creationId xmlns:a16="http://schemas.microsoft.com/office/drawing/2014/main" xmlns="" id="{08AEAACD-E106-A34A-91E4-BC343E6C835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a:extLst>
                <a:ext uri="{FF2B5EF4-FFF2-40B4-BE49-F238E27FC236}">
                  <a16:creationId xmlns:a16="http://schemas.microsoft.com/office/drawing/2014/main" xmlns="" id="{115D7AA9-7929-AF40-9D25-4E2C7B5DC3C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8" name="shading (lower right)">
              <a:extLst>
                <a:ext uri="{FF2B5EF4-FFF2-40B4-BE49-F238E27FC236}">
                  <a16:creationId xmlns:a16="http://schemas.microsoft.com/office/drawing/2014/main" xmlns="" id="{3EA6215F-4559-5143-90E1-BB8C66BC9049}"/>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73176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xmlns="" id="{AE524E39-1FF4-EE4E-9641-E100F0D24853}"/>
              </a:ext>
            </a:extLst>
          </p:cNvPr>
          <p:cNvGrpSpPr/>
          <p:nvPr/>
        </p:nvGrpSpPr>
        <p:grpSpPr>
          <a:xfrm>
            <a:off x="-109748" y="0"/>
            <a:ext cx="12301748" cy="6881826"/>
            <a:chOff x="-92598" y="-16008"/>
            <a:chExt cx="12301748" cy="6881826"/>
          </a:xfrm>
        </p:grpSpPr>
        <p:sp>
          <p:nvSpPr>
            <p:cNvPr id="6" name="Rectangle 5">
              <a:extLst>
                <a:ext uri="{FF2B5EF4-FFF2-40B4-BE49-F238E27FC236}">
                  <a16:creationId xmlns:a16="http://schemas.microsoft.com/office/drawing/2014/main" xmlns="" id="{0DBE13C4-CECE-7E47-9D1A-008757F16FBE}"/>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xmlns="" id="{01E22CDA-01D8-2047-8837-4D215AC9A9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xmlns="" id="{5F0C993A-9530-6244-96E5-55E117D5EE91}"/>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xmlns="" id="{7F5CD70C-B000-DC4B-9414-0F693F86BA87}"/>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1997840"/>
            <a:ext cx="6632870" cy="1487587"/>
          </a:xfrm>
        </p:spPr>
        <p:txBody>
          <a:bodyPr/>
          <a:lstStyle/>
          <a:p>
            <a:pPr>
              <a:lnSpc>
                <a:spcPts val="5800"/>
              </a:lnSpc>
            </a:pPr>
            <a:r>
              <a:rPr lang="en-US" sz="5400" dirty="0">
                <a:ea typeface="Avenir LT Std 55 Roman" charset="0"/>
                <a:cs typeface="Avenir LT Std 55 Roman" charset="0"/>
              </a:rPr>
              <a:t>Generate Arcade for your users</a:t>
            </a:r>
            <a:endParaRPr lang="en-US" sz="5400" dirty="0"/>
          </a:p>
        </p:txBody>
      </p:sp>
      <p:sp>
        <p:nvSpPr>
          <p:cNvPr id="10" name="Title 8">
            <a:extLst>
              <a:ext uri="{FF2B5EF4-FFF2-40B4-BE49-F238E27FC236}">
                <a16:creationId xmlns:a16="http://schemas.microsoft.com/office/drawing/2014/main" xmlns="" id="{DCE2DBED-72C9-544F-9DE2-BB2697843AC6}"/>
              </a:ext>
            </a:extLst>
          </p:cNvPr>
          <p:cNvSpPr txBox="1">
            <a:spLocks/>
          </p:cNvSpPr>
          <p:nvPr/>
        </p:nvSpPr>
        <p:spPr>
          <a:xfrm>
            <a:off x="1279016" y="3478210"/>
            <a:ext cx="6632870" cy="65126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2800" b="0" dirty="0">
                <a:ea typeface="Avenir LT Std 55 Roman" charset="0"/>
                <a:cs typeface="Avenir LT Std 55 Roman" charset="0"/>
              </a:rPr>
              <a:t>Take your apps to the next level</a:t>
            </a:r>
            <a:endParaRPr lang="en-US" sz="2800" b="0" dirty="0"/>
          </a:p>
        </p:txBody>
      </p:sp>
    </p:spTree>
    <p:extLst>
      <p:ext uri="{BB962C8B-B14F-4D97-AF65-F5344CB8AC3E}">
        <p14:creationId xmlns:p14="http://schemas.microsoft.com/office/powerpoint/2010/main" val="269482248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xmlns="" id="{E270AA92-52D8-EA4E-8DA2-635C35E0D04C}"/>
              </a:ext>
            </a:extLst>
          </p:cNvPr>
          <p:cNvGrpSpPr/>
          <p:nvPr/>
        </p:nvGrpSpPr>
        <p:grpSpPr>
          <a:xfrm>
            <a:off x="-43251" y="0"/>
            <a:ext cx="12252401" cy="6858000"/>
            <a:chOff x="-43251" y="0"/>
            <a:chExt cx="12252401" cy="6858000"/>
          </a:xfrm>
        </p:grpSpPr>
        <p:sp>
          <p:nvSpPr>
            <p:cNvPr id="16" name="Rectangle 15">
              <a:extLst>
                <a:ext uri="{FF2B5EF4-FFF2-40B4-BE49-F238E27FC236}">
                  <a16:creationId xmlns:a16="http://schemas.microsoft.com/office/drawing/2014/main" xmlns="" id="{08AEAACD-E106-A34A-91E4-BC343E6C835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a:extLst>
                <a:ext uri="{FF2B5EF4-FFF2-40B4-BE49-F238E27FC236}">
                  <a16:creationId xmlns:a16="http://schemas.microsoft.com/office/drawing/2014/main" xmlns="" id="{115D7AA9-7929-AF40-9D25-4E2C7B5DC3C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8" name="shading (lower right)">
              <a:extLst>
                <a:ext uri="{FF2B5EF4-FFF2-40B4-BE49-F238E27FC236}">
                  <a16:creationId xmlns:a16="http://schemas.microsoft.com/office/drawing/2014/main" xmlns="" id="{3EA6215F-4559-5143-90E1-BB8C66BC9049}"/>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185020504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xmlns=""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r>
              <a:rPr lang="en-US" dirty="0"/>
              <a:t>Generate Arcade for your users</a:t>
            </a:r>
          </a:p>
        </p:txBody>
      </p:sp>
      <p:pic>
        <p:nvPicPr>
          <p:cNvPr id="4" name="Picture 3" descr="A screenshot of a cell phone&#10;&#10;Description automatically generated">
            <a:extLst>
              <a:ext uri="{FF2B5EF4-FFF2-40B4-BE49-F238E27FC236}">
                <a16:creationId xmlns:a16="http://schemas.microsoft.com/office/drawing/2014/main" xmlns="" id="{1E52DC60-28EA-144B-9D76-E403273EDE93}"/>
              </a:ext>
            </a:extLst>
          </p:cNvPr>
          <p:cNvPicPr>
            <a:picLocks noChangeAspect="1"/>
          </p:cNvPicPr>
          <p:nvPr/>
        </p:nvPicPr>
        <p:blipFill>
          <a:blip r:embed="rId4"/>
          <a:stretch>
            <a:fillRect/>
          </a:stretch>
        </p:blipFill>
        <p:spPr>
          <a:xfrm>
            <a:off x="481032" y="1734582"/>
            <a:ext cx="10941069" cy="4160688"/>
          </a:xfrm>
          <a:prstGeom prst="rect">
            <a:avLst/>
          </a:prstGeom>
        </p:spPr>
      </p:pic>
    </p:spTree>
    <p:extLst>
      <p:ext uri="{BB962C8B-B14F-4D97-AF65-F5344CB8AC3E}">
        <p14:creationId xmlns:p14="http://schemas.microsoft.com/office/powerpoint/2010/main" val="386074162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xmlns=""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xmlns="" id="{C25B2156-5F49-7144-9374-33D0A1CFA7BC}"/>
              </a:ext>
            </a:extLst>
          </p:cNvPr>
          <p:cNvPicPr>
            <a:picLocks noChangeAspect="1"/>
          </p:cNvPicPr>
          <p:nvPr/>
        </p:nvPicPr>
        <p:blipFill>
          <a:blip r:embed="rId4"/>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237399019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xmlns="" id="{B9FC266B-47D3-E547-9EB6-EB2545D14CF5}"/>
              </a:ext>
            </a:extLst>
          </p:cNvPr>
          <p:cNvGrpSpPr/>
          <p:nvPr/>
        </p:nvGrpSpPr>
        <p:grpSpPr>
          <a:xfrm>
            <a:off x="-92598" y="-16008"/>
            <a:ext cx="12301748" cy="6881826"/>
            <a:chOff x="-92598" y="-16008"/>
            <a:chExt cx="12301748" cy="6881826"/>
          </a:xfrm>
        </p:grpSpPr>
        <p:sp>
          <p:nvSpPr>
            <p:cNvPr id="6" name="Rectangle 5">
              <a:extLst>
                <a:ext uri="{FF2B5EF4-FFF2-40B4-BE49-F238E27FC236}">
                  <a16:creationId xmlns:a16="http://schemas.microsoft.com/office/drawing/2014/main" xmlns="" id="{735FA537-F205-0448-A1A0-256810D729D9}"/>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xmlns="" id="{1199453E-E37D-D942-A21B-5F73C87EBB7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xmlns="" id="{7EE30EC7-CF66-1140-84CD-BA4CE88595A8}"/>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xmlns="" id="{86385B25-861B-3545-BA2D-FA3BA7E4342A}"/>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Expression sharing</a:t>
            </a:r>
            <a:endParaRPr lang="en-US" sz="5400" dirty="0"/>
          </a:p>
        </p:txBody>
      </p:sp>
    </p:spTree>
    <p:extLst>
      <p:ext uri="{BB962C8B-B14F-4D97-AF65-F5344CB8AC3E}">
        <p14:creationId xmlns:p14="http://schemas.microsoft.com/office/powerpoint/2010/main" val="3379148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xmlns="" id="{D60E5492-C966-5E49-AD97-D76BBAD93DFC}"/>
              </a:ext>
            </a:extLst>
          </p:cNvPr>
          <p:cNvGrpSpPr/>
          <p:nvPr/>
        </p:nvGrpSpPr>
        <p:grpSpPr>
          <a:xfrm>
            <a:off x="-92598" y="-16008"/>
            <a:ext cx="12301748" cy="6881826"/>
            <a:chOff x="-92598" y="-16008"/>
            <a:chExt cx="12301748" cy="6881826"/>
          </a:xfrm>
        </p:grpSpPr>
        <p:sp>
          <p:nvSpPr>
            <p:cNvPr id="7" name="Rectangle 6">
              <a:extLst>
                <a:ext uri="{FF2B5EF4-FFF2-40B4-BE49-F238E27FC236}">
                  <a16:creationId xmlns:a16="http://schemas.microsoft.com/office/drawing/2014/main" xmlns="" id="{E924DE84-8DCA-4F42-BB59-08734ACFEE72}"/>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1">
              <a:extLst>
                <a:ext uri="{FF2B5EF4-FFF2-40B4-BE49-F238E27FC236}">
                  <a16:creationId xmlns:a16="http://schemas.microsoft.com/office/drawing/2014/main" xmlns="" id="{50E9B41D-8729-3B4E-8101-ABB178C23B40}"/>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9" name="keyart2">
              <a:extLst>
                <a:ext uri="{FF2B5EF4-FFF2-40B4-BE49-F238E27FC236}">
                  <a16:creationId xmlns:a16="http://schemas.microsoft.com/office/drawing/2014/main" xmlns="" id="{420D73A9-E910-D043-9F93-865B8A321D66}"/>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10" name="shading (lower right)">
              <a:extLst>
                <a:ext uri="{FF2B5EF4-FFF2-40B4-BE49-F238E27FC236}">
                  <a16:creationId xmlns:a16="http://schemas.microsoft.com/office/drawing/2014/main" xmlns="" id="{7F28C0B1-15D6-1F41-A98A-09CE353D9475}"/>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Future</a:t>
            </a:r>
            <a:endParaRPr lang="en-US" sz="5400" dirty="0"/>
          </a:p>
        </p:txBody>
      </p:sp>
      <p:sp>
        <p:nvSpPr>
          <p:cNvPr id="6"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60138438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EF45F0D9-172E-4B4C-A923-91FD08A9D315}"/>
              </a:ext>
            </a:extLst>
          </p:cNvPr>
          <p:cNvGrpSpPr/>
          <p:nvPr/>
        </p:nvGrpSpPr>
        <p:grpSpPr>
          <a:xfrm>
            <a:off x="-43251" y="0"/>
            <a:ext cx="12252401" cy="6858000"/>
            <a:chOff x="-43251" y="0"/>
            <a:chExt cx="12252401" cy="6858000"/>
          </a:xfrm>
        </p:grpSpPr>
        <p:sp>
          <p:nvSpPr>
            <p:cNvPr id="15" name="Rectangle 14">
              <a:extLst>
                <a:ext uri="{FF2B5EF4-FFF2-40B4-BE49-F238E27FC236}">
                  <a16:creationId xmlns:a16="http://schemas.microsoft.com/office/drawing/2014/main" xmlns="" id="{A08241A9-F62F-DF43-938B-B7C3DFBFCEFF}"/>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3">
              <a:extLst>
                <a:ext uri="{FF2B5EF4-FFF2-40B4-BE49-F238E27FC236}">
                  <a16:creationId xmlns:a16="http://schemas.microsoft.com/office/drawing/2014/main" xmlns="" id="{36A07EFB-CEF3-544E-B943-C609A577C94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7" name="shading (lower right)">
              <a:extLst>
                <a:ext uri="{FF2B5EF4-FFF2-40B4-BE49-F238E27FC236}">
                  <a16:creationId xmlns:a16="http://schemas.microsoft.com/office/drawing/2014/main" xmlns="" id="{5113D177-8095-004A-BB29-7990ECF0C9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184731" y="697462"/>
            <a:ext cx="582718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Adding Functions &amp; </a:t>
            </a:r>
          </a:p>
          <a:p>
            <a:pPr algn="l">
              <a:lnSpc>
                <a:spcPts val="6000"/>
              </a:lnSpc>
              <a:spcBef>
                <a:spcPts val="0"/>
              </a:spcBef>
            </a:pPr>
            <a:r>
              <a:rPr lang="en-GB" sz="4800" dirty="0"/>
              <a:t>Profiles</a:t>
            </a:r>
            <a:endParaRPr lang="en-US" sz="2000" dirty="0"/>
          </a:p>
        </p:txBody>
      </p:sp>
      <p:sp>
        <p:nvSpPr>
          <p:cNvPr id="13" name="Content Placeholder 1"/>
          <p:cNvSpPr txBox="1">
            <a:spLocks/>
          </p:cNvSpPr>
          <p:nvPr/>
        </p:nvSpPr>
        <p:spPr>
          <a:xfrm>
            <a:off x="359702" y="271780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dirty="0">
                <a:ea typeface="Avenir LT Std 45 Book" charset="0"/>
                <a:cs typeface="Avenir LT Std 45 Book" charset="0"/>
              </a:rPr>
              <a:t>Let us know what you need! </a:t>
            </a:r>
          </a:p>
        </p:txBody>
      </p:sp>
      <p:pic>
        <p:nvPicPr>
          <p:cNvPr id="2" name="Picture 1"/>
          <p:cNvPicPr>
            <a:picLocks noChangeAspect="1"/>
          </p:cNvPicPr>
          <p:nvPr/>
        </p:nvPicPr>
        <p:blipFill>
          <a:blip r:embed="rId4"/>
          <a:stretch>
            <a:fillRect/>
          </a:stretch>
        </p:blipFill>
        <p:spPr>
          <a:xfrm>
            <a:off x="4086225" y="1773440"/>
            <a:ext cx="7810500" cy="4039435"/>
          </a:xfrm>
          <a:prstGeom prst="rect">
            <a:avLst/>
          </a:prstGeom>
        </p:spPr>
      </p:pic>
    </p:spTree>
    <p:extLst>
      <p:ext uri="{BB962C8B-B14F-4D97-AF65-F5344CB8AC3E}">
        <p14:creationId xmlns:p14="http://schemas.microsoft.com/office/powerpoint/2010/main" val="185644089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6EFFC18D-8519-B847-BEE8-BBE67B59AA77}"/>
              </a:ext>
            </a:extLst>
          </p:cNvPr>
          <p:cNvGrpSpPr/>
          <p:nvPr/>
        </p:nvGrpSpPr>
        <p:grpSpPr>
          <a:xfrm>
            <a:off x="-43251" y="0"/>
            <a:ext cx="12252401" cy="6858000"/>
            <a:chOff x="-43251" y="0"/>
            <a:chExt cx="12252401" cy="6858000"/>
          </a:xfrm>
        </p:grpSpPr>
        <p:sp>
          <p:nvSpPr>
            <p:cNvPr id="17" name="Rectangle 16">
              <a:extLst>
                <a:ext uri="{FF2B5EF4-FFF2-40B4-BE49-F238E27FC236}">
                  <a16:creationId xmlns:a16="http://schemas.microsoft.com/office/drawing/2014/main" xmlns="" id="{7DDD127A-EA11-0E4A-9C7B-227470396188}"/>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keyart3">
              <a:extLst>
                <a:ext uri="{FF2B5EF4-FFF2-40B4-BE49-F238E27FC236}">
                  <a16:creationId xmlns:a16="http://schemas.microsoft.com/office/drawing/2014/main" xmlns="" id="{5C326693-7322-6C44-A9C1-2B435BAC008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9" name="shading (lower right)">
              <a:extLst>
                <a:ext uri="{FF2B5EF4-FFF2-40B4-BE49-F238E27FC236}">
                  <a16:creationId xmlns:a16="http://schemas.microsoft.com/office/drawing/2014/main" xmlns="" id="{81A3BCE4-D9FA-C94C-9AF3-E03EF607662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Parallelogram 1"/>
          <p:cNvSpPr>
            <a:spLocks noChangeAspect="1"/>
          </p:cNvSpPr>
          <p:nvPr/>
        </p:nvSpPr>
        <p:spPr bwMode="auto">
          <a:xfrm>
            <a:off x="5750648" y="1357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4"/>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a:solidFill>
                  <a:prstClr val="white"/>
                </a:solidFill>
              </a:rPr>
              <a:t>Finding Arcade Resources</a:t>
            </a:r>
            <a:br>
              <a:rPr lang="en-GB" sz="5400" dirty="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69092789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A4C79AAC-D848-B945-8499-3EE992E041F4}"/>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xmlns="" id="{8B708287-1D21-8D49-BDE6-E50850B0EFD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xmlns="" id="{FC25A622-BE0B-5746-8544-F535C5520FC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xmlns="" id="{A50926A9-3C0D-B445-89C0-C8232680E4AB}"/>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chemeClr val="tx2"/>
                </a:solidFill>
              </a:rPr>
              <a:t>For Arcade Documentation </a:t>
            </a:r>
          </a:p>
          <a:p>
            <a:pPr marL="0" indent="0">
              <a:lnSpc>
                <a:spcPts val="1020"/>
              </a:lnSpc>
              <a:spcAft>
                <a:spcPts val="300"/>
              </a:spcAft>
              <a:buNone/>
            </a:pPr>
            <a:r>
              <a:rPr lang="en-US" sz="1800" b="0" dirty="0">
                <a:solidFill>
                  <a:schemeClr val="tx2"/>
                </a:solidFill>
                <a:hlinkClick r:id="rId4"/>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chemeClr val="tx2"/>
                </a:solidFill>
              </a:rPr>
              <a:t>Playground</a:t>
            </a:r>
            <a:br>
              <a:rPr lang="en-US" sz="1800" dirty="0">
                <a:solidFill>
                  <a:schemeClr val="tx2"/>
                </a:solidFill>
              </a:rPr>
            </a:br>
            <a:r>
              <a:rPr lang="en-US" sz="1800" dirty="0">
                <a:hlinkClick r:id="rId5"/>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chemeClr val="tx2"/>
                </a:solidFill>
              </a:rPr>
              <a:t>Using Arcade with JS API</a:t>
            </a:r>
          </a:p>
          <a:p>
            <a:pPr marL="0" indent="0">
              <a:spcAft>
                <a:spcPts val="300"/>
              </a:spcAft>
              <a:buNone/>
            </a:pPr>
            <a:r>
              <a:rPr lang="en-US" sz="1800" dirty="0">
                <a:hlinkClick r:id="rId6"/>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chemeClr val="tx2"/>
                </a:solidFill>
              </a:rPr>
              <a:t>Blogs and Posts</a:t>
            </a:r>
            <a:br>
              <a:rPr lang="en-US" sz="1800" dirty="0">
                <a:solidFill>
                  <a:schemeClr val="tx2"/>
                </a:solidFill>
              </a:rPr>
            </a:br>
            <a:r>
              <a:rPr lang="en-US" sz="1600" dirty="0">
                <a:hlinkClick r:id="rId7"/>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chemeClr val="tx2"/>
                </a:solidFill>
              </a:rPr>
              <a:t>Arcade Expression sharing repo</a:t>
            </a:r>
            <a:endParaRPr lang="en-US" sz="1800" dirty="0"/>
          </a:p>
          <a:p>
            <a:pPr marL="0" indent="0">
              <a:buNone/>
            </a:pPr>
            <a:r>
              <a:rPr lang="en-US" sz="1600" dirty="0">
                <a:hlinkClick r:id="rId8"/>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143278117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0C27942F-C550-E64A-85B8-BDA366CEC105}"/>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xmlns="" id="{4B893DFE-D6F4-4347-8805-F2251D8AE78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3">
              <a:extLst>
                <a:ext uri="{FF2B5EF4-FFF2-40B4-BE49-F238E27FC236}">
                  <a16:creationId xmlns:a16="http://schemas.microsoft.com/office/drawing/2014/main" xmlns="" id="{4D0A2303-4E3F-8D4D-BD04-C62D112AA82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 name="shading (lower right)">
              <a:extLst>
                <a:ext uri="{FF2B5EF4-FFF2-40B4-BE49-F238E27FC236}">
                  <a16:creationId xmlns:a16="http://schemas.microsoft.com/office/drawing/2014/main" xmlns="" id="{C272C134-A053-EC49-8264-8B6236C36307}"/>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extLst>
              <p:ext uri="{D42A27DB-BD31-4B8C-83A1-F6EECF244321}">
                <p14:modId xmlns:p14="http://schemas.microsoft.com/office/powerpoint/2010/main" val="114619341"/>
              </p:ext>
            </p:extLst>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9587479"/>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75448" y="0"/>
            <a:ext cx="12284598" cy="6874121"/>
            <a:chOff x="-75448" y="0"/>
            <a:chExt cx="12284598" cy="6874121"/>
          </a:xfrm>
        </p:grpSpPr>
        <p:sp>
          <p:nvSpPr>
            <p:cNvPr id="48" name="Rectangle 47"/>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shading (bottom right)">
              <a:extLst>
                <a:ext uri="{FF2B5EF4-FFF2-40B4-BE49-F238E27FC236}">
                  <a16:creationId xmlns:a16="http://schemas.microsoft.com/office/drawing/2014/main" xmlns="" id="{C0783C77-C7D8-1647-BFDB-8532B647668C}"/>
                </a:ext>
              </a:extLst>
            </p:cNvPr>
            <p:cNvSpPr/>
            <p:nvPr/>
          </p:nvSpPr>
          <p:spPr bwMode="auto">
            <a:xfrm>
              <a:off x="-75448" y="1752324"/>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8" name="Phones (Group)">
            <a:extLst>
              <a:ext uri="{FF2B5EF4-FFF2-40B4-BE49-F238E27FC236}">
                <a16:creationId xmlns:a16="http://schemas.microsoft.com/office/drawing/2014/main" xmlns="" id="{79566F2D-A24A-D145-99C5-2BF18C678389}"/>
              </a:ext>
            </a:extLst>
          </p:cNvPr>
          <p:cNvGrpSpPr/>
          <p:nvPr/>
        </p:nvGrpSpPr>
        <p:grpSpPr>
          <a:xfrm>
            <a:off x="914400" y="1102836"/>
            <a:ext cx="10363200" cy="5299151"/>
            <a:chOff x="914400" y="1102836"/>
            <a:chExt cx="10363200" cy="5299151"/>
          </a:xfrm>
        </p:grpSpPr>
        <p:sp>
          <p:nvSpPr>
            <p:cNvPr id="10" name="Right Arrow 38">
              <a:extLst>
                <a:ext uri="{FF2B5EF4-FFF2-40B4-BE49-F238E27FC236}">
                  <a16:creationId xmlns:a16="http://schemas.microsoft.com/office/drawing/2014/main" xmlns="" id="{DA2B18AC-A817-BC4B-8B3C-402DB388C6C1}"/>
                </a:ext>
              </a:extLst>
            </p:cNvPr>
            <p:cNvSpPr/>
            <p:nvPr/>
          </p:nvSpPr>
          <p:spPr bwMode="auto">
            <a:xfrm>
              <a:off x="5748325" y="3368299"/>
              <a:ext cx="592556"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12" name="Straight Connector 11">
              <a:extLst>
                <a:ext uri="{FF2B5EF4-FFF2-40B4-BE49-F238E27FC236}">
                  <a16:creationId xmlns:a16="http://schemas.microsoft.com/office/drawing/2014/main" xmlns="" id="{F7F7E134-2A71-954A-9FFD-318E02246448}"/>
                </a:ext>
              </a:extLst>
            </p:cNvPr>
            <p:cNvCxnSpPr/>
            <p:nvPr/>
          </p:nvCxnSpPr>
          <p:spPr bwMode="auto">
            <a:xfrm>
              <a:off x="6089630" y="1164356"/>
              <a:ext cx="0" cy="2130026"/>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xmlns="" id="{1AB799C4-FF1B-2C4F-91C2-41AAEEC8D5D3}"/>
                </a:ext>
              </a:extLst>
            </p:cNvPr>
            <p:cNvCxnSpPr>
              <a:cxnSpLocks/>
            </p:cNvCxnSpPr>
            <p:nvPr/>
          </p:nvCxnSpPr>
          <p:spPr bwMode="auto">
            <a:xfrm flipV="1">
              <a:off x="6089630" y="3868638"/>
              <a:ext cx="0" cy="253334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15" name="Right Arrow 38">
              <a:extLst>
                <a:ext uri="{FF2B5EF4-FFF2-40B4-BE49-F238E27FC236}">
                  <a16:creationId xmlns:a16="http://schemas.microsoft.com/office/drawing/2014/main" xmlns="" id="{13997CFF-AEDC-D640-A2D3-BE3AA50E9AE2}"/>
                </a:ext>
              </a:extLst>
            </p:cNvPr>
            <p:cNvSpPr/>
            <p:nvPr/>
          </p:nvSpPr>
          <p:spPr bwMode="auto">
            <a:xfrm>
              <a:off x="8576755" y="3868638"/>
              <a:ext cx="527652" cy="440168"/>
            </a:xfrm>
            <a:prstGeom prst="rightArrow">
              <a:avLst/>
            </a:prstGeom>
            <a:gradFill flip="none" rotWithShape="1">
              <a:gsLst>
                <a:gs pos="100000">
                  <a:schemeClr val="bg2">
                    <a:alpha val="69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cxnSp>
          <p:nvCxnSpPr>
            <p:cNvPr id="16" name="Straight Connector 15">
              <a:extLst>
                <a:ext uri="{FF2B5EF4-FFF2-40B4-BE49-F238E27FC236}">
                  <a16:creationId xmlns:a16="http://schemas.microsoft.com/office/drawing/2014/main" xmlns="" id="{B01B99BE-E34E-1848-8A0B-013C9F233D74}"/>
                </a:ext>
              </a:extLst>
            </p:cNvPr>
            <p:cNvCxnSpPr/>
            <p:nvPr/>
          </p:nvCxnSpPr>
          <p:spPr bwMode="auto">
            <a:xfrm>
              <a:off x="8842937" y="1164356"/>
              <a:ext cx="0" cy="2658399"/>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xmlns="" id="{671BD325-4439-5A42-81D7-FC0FE2E3A35A}"/>
                </a:ext>
              </a:extLst>
            </p:cNvPr>
            <p:cNvCxnSpPr/>
            <p:nvPr/>
          </p:nvCxnSpPr>
          <p:spPr bwMode="auto">
            <a:xfrm flipV="1">
              <a:off x="8842937"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grpSp>
          <p:nvGrpSpPr>
            <p:cNvPr id="18" name="Group 17">
              <a:extLst>
                <a:ext uri="{FF2B5EF4-FFF2-40B4-BE49-F238E27FC236}">
                  <a16:creationId xmlns:a16="http://schemas.microsoft.com/office/drawing/2014/main" xmlns="" id="{83C59AC9-6049-3E4E-BF89-D32E93D695A0}"/>
                </a:ext>
              </a:extLst>
            </p:cNvPr>
            <p:cNvGrpSpPr/>
            <p:nvPr/>
          </p:nvGrpSpPr>
          <p:grpSpPr>
            <a:xfrm>
              <a:off x="914400" y="1867527"/>
              <a:ext cx="2114157" cy="4301453"/>
              <a:chOff x="695561" y="1867527"/>
              <a:chExt cx="2114157" cy="4301453"/>
            </a:xfrm>
          </p:grpSpPr>
          <p:pic>
            <p:nvPicPr>
              <p:cNvPr id="41" name="Picture 40">
                <a:extLst>
                  <a:ext uri="{FF2B5EF4-FFF2-40B4-BE49-F238E27FC236}">
                    <a16:creationId xmlns:a16="http://schemas.microsoft.com/office/drawing/2014/main" xmlns="" id="{7F7048AA-17AD-3442-80BD-5B0A311B7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61" y="1867527"/>
                <a:ext cx="2114157" cy="4301453"/>
              </a:xfrm>
              <a:prstGeom prst="rect">
                <a:avLst/>
              </a:prstGeom>
            </p:spPr>
          </p:pic>
          <p:pic>
            <p:nvPicPr>
              <p:cNvPr id="42" name="Picture 41">
                <a:extLst>
                  <a:ext uri="{FF2B5EF4-FFF2-40B4-BE49-F238E27FC236}">
                    <a16:creationId xmlns:a16="http://schemas.microsoft.com/office/drawing/2014/main" xmlns="" id="{D70B1600-F2A7-EE4A-9DC2-684410439A1F}"/>
                  </a:ext>
                </a:extLst>
              </p:cNvPr>
              <p:cNvPicPr>
                <a:picLocks noChangeAspect="1"/>
              </p:cNvPicPr>
              <p:nvPr/>
            </p:nvPicPr>
            <p:blipFill rotWithShape="1">
              <a:blip r:embed="rId4"/>
              <a:srcRect t="3636" r="315" b="730"/>
              <a:stretch/>
            </p:blipFill>
            <p:spPr>
              <a:xfrm>
                <a:off x="816123" y="2304760"/>
                <a:ext cx="1875488" cy="3333133"/>
              </a:xfrm>
              <a:prstGeom prst="rect">
                <a:avLst/>
              </a:prstGeom>
            </p:spPr>
          </p:pic>
        </p:grpSp>
        <p:grpSp>
          <p:nvGrpSpPr>
            <p:cNvPr id="21" name="Group 20">
              <a:extLst>
                <a:ext uri="{FF2B5EF4-FFF2-40B4-BE49-F238E27FC236}">
                  <a16:creationId xmlns:a16="http://schemas.microsoft.com/office/drawing/2014/main" xmlns="" id="{3C48A495-9A21-5A44-93D2-ECA91A5D5D6C}"/>
                </a:ext>
              </a:extLst>
            </p:cNvPr>
            <p:cNvGrpSpPr/>
            <p:nvPr/>
          </p:nvGrpSpPr>
          <p:grpSpPr>
            <a:xfrm>
              <a:off x="9163443" y="1861088"/>
              <a:ext cx="2114157" cy="4301453"/>
              <a:chOff x="9390456" y="1861088"/>
              <a:chExt cx="2114157" cy="4301453"/>
            </a:xfrm>
          </p:grpSpPr>
          <p:pic>
            <p:nvPicPr>
              <p:cNvPr id="39" name="Picture 38">
                <a:extLst>
                  <a:ext uri="{FF2B5EF4-FFF2-40B4-BE49-F238E27FC236}">
                    <a16:creationId xmlns:a16="http://schemas.microsoft.com/office/drawing/2014/main" xmlns="" id="{596212FC-B7D1-DF4E-8773-1C5311E6C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456" y="1861088"/>
                <a:ext cx="2114157" cy="4301453"/>
              </a:xfrm>
              <a:prstGeom prst="rect">
                <a:avLst/>
              </a:prstGeom>
            </p:spPr>
          </p:pic>
          <p:pic>
            <p:nvPicPr>
              <p:cNvPr id="40" name="Picture 39">
                <a:extLst>
                  <a:ext uri="{FF2B5EF4-FFF2-40B4-BE49-F238E27FC236}">
                    <a16:creationId xmlns:a16="http://schemas.microsoft.com/office/drawing/2014/main" xmlns="" id="{348FF7A8-304A-0A4C-93B0-E1C588A322FF}"/>
                  </a:ext>
                </a:extLst>
              </p:cNvPr>
              <p:cNvPicPr>
                <a:picLocks noChangeAspect="1"/>
              </p:cNvPicPr>
              <p:nvPr/>
            </p:nvPicPr>
            <p:blipFill rotWithShape="1">
              <a:blip r:embed="rId5"/>
              <a:srcRect t="3174"/>
              <a:stretch/>
            </p:blipFill>
            <p:spPr>
              <a:xfrm>
                <a:off x="9497915" y="2298409"/>
                <a:ext cx="1929370" cy="3329723"/>
              </a:xfrm>
              <a:prstGeom prst="rect">
                <a:avLst/>
              </a:prstGeom>
            </p:spPr>
          </p:pic>
        </p:grpSp>
        <p:grpSp>
          <p:nvGrpSpPr>
            <p:cNvPr id="23" name="Group 22">
              <a:extLst>
                <a:ext uri="{FF2B5EF4-FFF2-40B4-BE49-F238E27FC236}">
                  <a16:creationId xmlns:a16="http://schemas.microsoft.com/office/drawing/2014/main" xmlns="" id="{A41D0262-5458-284B-96B4-9CBC8A6AF306}"/>
                </a:ext>
              </a:extLst>
            </p:cNvPr>
            <p:cNvGrpSpPr/>
            <p:nvPr/>
          </p:nvGrpSpPr>
          <p:grpSpPr>
            <a:xfrm>
              <a:off x="3664081" y="1867527"/>
              <a:ext cx="2114157" cy="4301453"/>
              <a:chOff x="3593859" y="1867527"/>
              <a:chExt cx="2114157" cy="4301453"/>
            </a:xfrm>
          </p:grpSpPr>
          <p:pic>
            <p:nvPicPr>
              <p:cNvPr id="36" name="Picture 35">
                <a:extLst>
                  <a:ext uri="{FF2B5EF4-FFF2-40B4-BE49-F238E27FC236}">
                    <a16:creationId xmlns:a16="http://schemas.microsoft.com/office/drawing/2014/main" xmlns="" id="{4C432BDC-41FB-1444-8182-9F9B32F95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59" y="1867527"/>
                <a:ext cx="2114157" cy="4301453"/>
              </a:xfrm>
              <a:prstGeom prst="rect">
                <a:avLst/>
              </a:prstGeom>
            </p:spPr>
          </p:pic>
          <p:pic>
            <p:nvPicPr>
              <p:cNvPr id="37" name="Picture 36">
                <a:extLst>
                  <a:ext uri="{FF2B5EF4-FFF2-40B4-BE49-F238E27FC236}">
                    <a16:creationId xmlns:a16="http://schemas.microsoft.com/office/drawing/2014/main" xmlns="" id="{8C4DC768-9513-4144-B87A-7293ABC06C45}"/>
                  </a:ext>
                </a:extLst>
              </p:cNvPr>
              <p:cNvPicPr>
                <a:picLocks noChangeAspect="1"/>
              </p:cNvPicPr>
              <p:nvPr/>
            </p:nvPicPr>
            <p:blipFill rotWithShape="1">
              <a:blip r:embed="rId6"/>
              <a:srcRect l="-1" t="3635" r="364" b="2192"/>
              <a:stretch/>
            </p:blipFill>
            <p:spPr>
              <a:xfrm>
                <a:off x="3708059" y="2304759"/>
                <a:ext cx="1881926" cy="3163827"/>
              </a:xfrm>
              <a:prstGeom prst="rect">
                <a:avLst/>
              </a:prstGeom>
            </p:spPr>
          </p:pic>
          <p:pic>
            <p:nvPicPr>
              <p:cNvPr id="38" name="Picture 37">
                <a:extLst>
                  <a:ext uri="{FF2B5EF4-FFF2-40B4-BE49-F238E27FC236}">
                    <a16:creationId xmlns:a16="http://schemas.microsoft.com/office/drawing/2014/main" xmlns="" id="{D7370480-E1A6-DE47-AAE5-C3C0D64450B0}"/>
                  </a:ext>
                </a:extLst>
              </p:cNvPr>
              <p:cNvPicPr>
                <a:picLocks noChangeAspect="1"/>
              </p:cNvPicPr>
              <p:nvPr/>
            </p:nvPicPr>
            <p:blipFill rotWithShape="1">
              <a:blip r:embed="rId6"/>
              <a:srcRect t="93938" b="-4340"/>
              <a:stretch/>
            </p:blipFill>
            <p:spPr>
              <a:xfrm>
                <a:off x="3705023" y="5296418"/>
                <a:ext cx="1884962" cy="348732"/>
              </a:xfrm>
              <a:prstGeom prst="rect">
                <a:avLst/>
              </a:prstGeom>
              <a:solidFill>
                <a:srgbClr val="2F2F2F"/>
              </a:solidFill>
            </p:spPr>
          </p:pic>
        </p:grpSp>
        <p:grpSp>
          <p:nvGrpSpPr>
            <p:cNvPr id="24" name="Group 23">
              <a:extLst>
                <a:ext uri="{FF2B5EF4-FFF2-40B4-BE49-F238E27FC236}">
                  <a16:creationId xmlns:a16="http://schemas.microsoft.com/office/drawing/2014/main" xmlns="" id="{20ACD500-B5FF-5343-A5DE-0C5D7A65351B}"/>
                </a:ext>
              </a:extLst>
            </p:cNvPr>
            <p:cNvGrpSpPr/>
            <p:nvPr/>
          </p:nvGrpSpPr>
          <p:grpSpPr>
            <a:xfrm>
              <a:off x="6413762" y="1861088"/>
              <a:ext cx="2114157" cy="4301453"/>
              <a:chOff x="6492157" y="1861088"/>
              <a:chExt cx="2114157" cy="4301453"/>
            </a:xfrm>
          </p:grpSpPr>
          <p:pic>
            <p:nvPicPr>
              <p:cNvPr id="32" name="Picture 31">
                <a:extLst>
                  <a:ext uri="{FF2B5EF4-FFF2-40B4-BE49-F238E27FC236}">
                    <a16:creationId xmlns:a16="http://schemas.microsoft.com/office/drawing/2014/main" xmlns="" id="{3448641F-600A-0C47-B24A-60A58E4D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57" y="1861088"/>
                <a:ext cx="2114157" cy="4301453"/>
              </a:xfrm>
              <a:prstGeom prst="rect">
                <a:avLst/>
              </a:prstGeom>
            </p:spPr>
          </p:pic>
          <p:grpSp>
            <p:nvGrpSpPr>
              <p:cNvPr id="33" name="Group 32">
                <a:extLst>
                  <a:ext uri="{FF2B5EF4-FFF2-40B4-BE49-F238E27FC236}">
                    <a16:creationId xmlns:a16="http://schemas.microsoft.com/office/drawing/2014/main" xmlns="" id="{07C4F051-4CD5-E545-A783-0AFD660A577B}"/>
                  </a:ext>
                </a:extLst>
              </p:cNvPr>
              <p:cNvGrpSpPr/>
              <p:nvPr/>
            </p:nvGrpSpPr>
            <p:grpSpPr>
              <a:xfrm>
                <a:off x="6607172" y="2298409"/>
                <a:ext cx="1885382" cy="3329723"/>
                <a:chOff x="6607172" y="2305666"/>
                <a:chExt cx="1885382" cy="3329723"/>
              </a:xfrm>
            </p:grpSpPr>
            <p:pic>
              <p:nvPicPr>
                <p:cNvPr id="34" name="Picture 33">
                  <a:extLst>
                    <a:ext uri="{FF2B5EF4-FFF2-40B4-BE49-F238E27FC236}">
                      <a16:creationId xmlns:a16="http://schemas.microsoft.com/office/drawing/2014/main" xmlns="" id="{FCB57114-21E1-4146-ACB4-8F084ED2695F}"/>
                    </a:ext>
                  </a:extLst>
                </p:cNvPr>
                <p:cNvPicPr>
                  <a:picLocks noChangeAspect="1"/>
                </p:cNvPicPr>
                <p:nvPr/>
              </p:nvPicPr>
              <p:blipFill rotWithShape="1">
                <a:blip r:embed="rId7"/>
                <a:srcRect t="22790"/>
                <a:stretch/>
              </p:blipFill>
              <p:spPr>
                <a:xfrm>
                  <a:off x="6607172" y="3079751"/>
                  <a:ext cx="1885382" cy="2555638"/>
                </a:xfrm>
                <a:prstGeom prst="rect">
                  <a:avLst/>
                </a:prstGeom>
              </p:spPr>
            </p:pic>
            <p:pic>
              <p:nvPicPr>
                <p:cNvPr id="35" name="Picture 34">
                  <a:extLst>
                    <a:ext uri="{FF2B5EF4-FFF2-40B4-BE49-F238E27FC236}">
                      <a16:creationId xmlns:a16="http://schemas.microsoft.com/office/drawing/2014/main" xmlns="" id="{C76938D7-AF1B-6F4A-9252-14B952D7D3FC}"/>
                    </a:ext>
                  </a:extLst>
                </p:cNvPr>
                <p:cNvPicPr>
                  <a:picLocks noChangeAspect="1"/>
                </p:cNvPicPr>
                <p:nvPr/>
              </p:nvPicPr>
              <p:blipFill rotWithShape="1">
                <a:blip r:embed="rId7"/>
                <a:srcRect t="3990" b="72125"/>
                <a:stretch/>
              </p:blipFill>
              <p:spPr>
                <a:xfrm>
                  <a:off x="6607172" y="2305666"/>
                  <a:ext cx="1885382" cy="790574"/>
                </a:xfrm>
                <a:prstGeom prst="rect">
                  <a:avLst/>
                </a:prstGeom>
              </p:spPr>
            </p:pic>
          </p:grpSp>
        </p:grpSp>
        <p:grpSp>
          <p:nvGrpSpPr>
            <p:cNvPr id="25" name="Group 24">
              <a:extLst>
                <a:ext uri="{FF2B5EF4-FFF2-40B4-BE49-F238E27FC236}">
                  <a16:creationId xmlns:a16="http://schemas.microsoft.com/office/drawing/2014/main" xmlns="" id="{FB63948C-0CA6-BF47-9890-F5580ADA5488}"/>
                </a:ext>
              </a:extLst>
            </p:cNvPr>
            <p:cNvGrpSpPr/>
            <p:nvPr/>
          </p:nvGrpSpPr>
          <p:grpSpPr>
            <a:xfrm>
              <a:off x="8269766" y="3795685"/>
              <a:ext cx="222769" cy="1809171"/>
              <a:chOff x="8333459" y="3810199"/>
              <a:chExt cx="269551" cy="1809171"/>
            </a:xfrm>
          </p:grpSpPr>
          <p:sp>
            <p:nvSpPr>
              <p:cNvPr id="29" name="Right Arrow 32">
                <a:extLst>
                  <a:ext uri="{FF2B5EF4-FFF2-40B4-BE49-F238E27FC236}">
                    <a16:creationId xmlns:a16="http://schemas.microsoft.com/office/drawing/2014/main" xmlns="" id="{97D09ECB-6EED-6140-A595-25284BE837E9}"/>
                  </a:ext>
                </a:extLst>
              </p:cNvPr>
              <p:cNvSpPr/>
              <p:nvPr/>
            </p:nvSpPr>
            <p:spPr bwMode="auto">
              <a:xfrm rot="5400000">
                <a:off x="8240228" y="5256587"/>
                <a:ext cx="462892"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ight Arrow 31">
                <a:extLst>
                  <a:ext uri="{FF2B5EF4-FFF2-40B4-BE49-F238E27FC236}">
                    <a16:creationId xmlns:a16="http://schemas.microsoft.com/office/drawing/2014/main" xmlns="" id="{BE4D3E93-4F89-FE48-9319-4ABFAE759E38}"/>
                  </a:ext>
                </a:extLst>
              </p:cNvPr>
              <p:cNvSpPr/>
              <p:nvPr/>
            </p:nvSpPr>
            <p:spPr bwMode="auto">
              <a:xfrm rot="5400000">
                <a:off x="7914560" y="4230709"/>
                <a:ext cx="1103693"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ight Arrow 30">
                <a:extLst>
                  <a:ext uri="{FF2B5EF4-FFF2-40B4-BE49-F238E27FC236}">
                    <a16:creationId xmlns:a16="http://schemas.microsoft.com/office/drawing/2014/main" xmlns="" id="{E41B2547-AADD-C64B-91DC-2D99E3685287}"/>
                  </a:ext>
                </a:extLst>
              </p:cNvPr>
              <p:cNvSpPr/>
              <p:nvPr/>
            </p:nvSpPr>
            <p:spPr bwMode="auto">
              <a:xfrm rot="5400000">
                <a:off x="8227571" y="4878528"/>
                <a:ext cx="474449"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cxnSp>
          <p:nvCxnSpPr>
            <p:cNvPr id="26" name="Straight Connector 25">
              <a:extLst>
                <a:ext uri="{FF2B5EF4-FFF2-40B4-BE49-F238E27FC236}">
                  <a16:creationId xmlns:a16="http://schemas.microsoft.com/office/drawing/2014/main" xmlns="" id="{D59FBDB2-7DAB-3B42-B7F2-B40CA5BA4552}"/>
                </a:ext>
              </a:extLst>
            </p:cNvPr>
            <p:cNvCxnSpPr/>
            <p:nvPr/>
          </p:nvCxnSpPr>
          <p:spPr bwMode="auto">
            <a:xfrm flipH="1">
              <a:off x="3302220" y="1102836"/>
              <a:ext cx="27731" cy="271991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xmlns="" id="{62CBA1B2-A670-A143-837B-05E08B7C9A2F}"/>
                </a:ext>
              </a:extLst>
            </p:cNvPr>
            <p:cNvCxnSpPr/>
            <p:nvPr/>
          </p:nvCxnSpPr>
          <p:spPr bwMode="auto">
            <a:xfrm flipV="1">
              <a:off x="3302220"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28" name="Right Arrow 38">
              <a:extLst>
                <a:ext uri="{FF2B5EF4-FFF2-40B4-BE49-F238E27FC236}">
                  <a16:creationId xmlns:a16="http://schemas.microsoft.com/office/drawing/2014/main" xmlns="" id="{43D5364E-6DA5-C74D-91C2-92AB60DC2154}"/>
                </a:ext>
              </a:extLst>
            </p:cNvPr>
            <p:cNvSpPr/>
            <p:nvPr/>
          </p:nvSpPr>
          <p:spPr bwMode="auto">
            <a:xfrm>
              <a:off x="3017908" y="3868638"/>
              <a:ext cx="528065"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7" name="Subtitle 4">
            <a:extLst>
              <a:ext uri="{FF2B5EF4-FFF2-40B4-BE49-F238E27FC236}">
                <a16:creationId xmlns:a16="http://schemas.microsoft.com/office/drawing/2014/main" xmlns="" id="{E2E142E2-0724-1D42-9FA8-CD4E280B3A09}"/>
              </a:ext>
            </a:extLst>
          </p:cNvPr>
          <p:cNvSpPr/>
          <p:nvPr/>
        </p:nvSpPr>
        <p:spPr>
          <a:xfrm>
            <a:off x="9157956" y="1174450"/>
            <a:ext cx="2119644"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Complete answers</a:t>
            </a:r>
          </a:p>
          <a:p>
            <a:pPr algn="ctr" eaLnBrk="0" hangingPunct="0">
              <a:lnSpc>
                <a:spcPts val="1800"/>
              </a:lnSpc>
            </a:pPr>
            <a:r>
              <a:rPr lang="en-US" sz="1400" dirty="0">
                <a:solidFill>
                  <a:schemeClr val="bg2">
                    <a:lumMod val="20000"/>
                    <a:lumOff val="80000"/>
                  </a:schemeClr>
                </a:solidFill>
              </a:rPr>
              <a:t> and select “Submit”</a:t>
            </a:r>
          </a:p>
        </p:txBody>
      </p:sp>
      <p:sp>
        <p:nvSpPr>
          <p:cNvPr id="46" name="Subtitle 3">
            <a:extLst>
              <a:ext uri="{FF2B5EF4-FFF2-40B4-BE49-F238E27FC236}">
                <a16:creationId xmlns:a16="http://schemas.microsoft.com/office/drawing/2014/main" xmlns="" id="{48CFDF8A-F962-5240-A8C1-998E8A371356}"/>
              </a:ext>
            </a:extLst>
          </p:cNvPr>
          <p:cNvSpPr/>
          <p:nvPr/>
        </p:nvSpPr>
        <p:spPr>
          <a:xfrm>
            <a:off x="6356101" y="1174450"/>
            <a:ext cx="2229478"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Scroll down to find the feedback section</a:t>
            </a:r>
          </a:p>
        </p:txBody>
      </p:sp>
      <p:sp>
        <p:nvSpPr>
          <p:cNvPr id="45" name="Subtitle 2">
            <a:extLst>
              <a:ext uri="{FF2B5EF4-FFF2-40B4-BE49-F238E27FC236}">
                <a16:creationId xmlns:a16="http://schemas.microsoft.com/office/drawing/2014/main" xmlns="" id="{035B80E9-92E2-8E40-8EAB-2EF48B566F49}"/>
              </a:ext>
            </a:extLst>
          </p:cNvPr>
          <p:cNvSpPr/>
          <p:nvPr/>
        </p:nvSpPr>
        <p:spPr>
          <a:xfrm>
            <a:off x="3354781" y="1174450"/>
            <a:ext cx="2728476"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Select the session </a:t>
            </a:r>
            <a:br>
              <a:rPr lang="en-US" sz="1400" dirty="0">
                <a:solidFill>
                  <a:schemeClr val="bg2">
                    <a:lumMod val="20000"/>
                    <a:lumOff val="80000"/>
                  </a:schemeClr>
                </a:solidFill>
              </a:rPr>
            </a:br>
            <a:r>
              <a:rPr lang="en-US" sz="1400" dirty="0">
                <a:solidFill>
                  <a:schemeClr val="bg2">
                    <a:lumMod val="20000"/>
                    <a:lumOff val="80000"/>
                  </a:schemeClr>
                </a:solidFill>
              </a:rPr>
              <a:t>you attended</a:t>
            </a:r>
          </a:p>
        </p:txBody>
      </p:sp>
      <p:sp>
        <p:nvSpPr>
          <p:cNvPr id="44" name="Subtitle 1">
            <a:extLst>
              <a:ext uri="{FF2B5EF4-FFF2-40B4-BE49-F238E27FC236}">
                <a16:creationId xmlns:a16="http://schemas.microsoft.com/office/drawing/2014/main" xmlns="" id="{C447AE66-B55C-784D-A71E-284ADF839B58}"/>
              </a:ext>
            </a:extLst>
          </p:cNvPr>
          <p:cNvSpPr/>
          <p:nvPr/>
        </p:nvSpPr>
        <p:spPr>
          <a:xfrm>
            <a:off x="784752" y="1174450"/>
            <a:ext cx="2367468" cy="537135"/>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Download the Esri Events app and find your event</a:t>
            </a:r>
          </a:p>
        </p:txBody>
      </p:sp>
      <p:sp>
        <p:nvSpPr>
          <p:cNvPr id="43" name="Title ">
            <a:extLst>
              <a:ext uri="{FF2B5EF4-FFF2-40B4-BE49-F238E27FC236}">
                <a16:creationId xmlns:a16="http://schemas.microsoft.com/office/drawing/2014/main" xmlns="" id="{2EEA1DE7-2126-554A-B142-27798306074E}"/>
              </a:ext>
            </a:extLst>
          </p:cNvPr>
          <p:cNvSpPr txBox="1">
            <a:spLocks/>
          </p:cNvSpPr>
          <p:nvPr/>
        </p:nvSpPr>
        <p:spPr>
          <a:xfrm>
            <a:off x="685800" y="448068"/>
            <a:ext cx="10826496" cy="430887"/>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spcBef>
                <a:spcPts val="0"/>
              </a:spcBef>
            </a:pPr>
            <a:r>
              <a:rPr lang="en-US" sz="2800" b="0" dirty="0">
                <a:solidFill>
                  <a:prstClr val="white"/>
                </a:solidFill>
              </a:rPr>
              <a:t>Please Take Our Survey on the App</a:t>
            </a:r>
            <a:endParaRPr lang="en-US" sz="2800" b="0" dirty="0"/>
          </a:p>
        </p:txBody>
      </p:sp>
    </p:spTree>
    <p:extLst>
      <p:ext uri="{BB962C8B-B14F-4D97-AF65-F5344CB8AC3E}">
        <p14:creationId xmlns:p14="http://schemas.microsoft.com/office/powerpoint/2010/main" val="3725936419"/>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ECD77207-67ED-704D-9994-33F5B880A57E}"/>
              </a:ext>
            </a:extLst>
          </p:cNvPr>
          <p:cNvGrpSpPr/>
          <p:nvPr/>
        </p:nvGrpSpPr>
        <p:grpSpPr>
          <a:xfrm>
            <a:off x="-43251" y="-16008"/>
            <a:ext cx="12252401" cy="6874511"/>
            <a:chOff x="-43251" y="-16008"/>
            <a:chExt cx="12252401" cy="6874511"/>
          </a:xfrm>
        </p:grpSpPr>
        <p:sp>
          <p:nvSpPr>
            <p:cNvPr id="8" name="Rectangle 7"/>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keyart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10" name="shading (lower right)">
              <a:extLst>
                <a:ext uri="{FF2B5EF4-FFF2-40B4-BE49-F238E27FC236}">
                  <a16:creationId xmlns:a16="http://schemas.microsoft.com/office/drawing/2014/main" xmlns="" id="{E6D1F064-8DA1-4540-AC8E-DDA813288D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shading (upper left)">
              <a:extLst>
                <a:ext uri="{FF2B5EF4-FFF2-40B4-BE49-F238E27FC236}">
                  <a16:creationId xmlns:a16="http://schemas.microsoft.com/office/drawing/2014/main" xmlns="" id="{C0783C77-C7D8-1647-BFDB-8532B647668C}"/>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Esri Logo (white)">
            <a:extLst>
              <a:ext uri="{FF2B5EF4-FFF2-40B4-BE49-F238E27FC236}">
                <a16:creationId xmlns:a16="http://schemas.microsoft.com/office/drawing/2014/main" xmlns="" id="{C3F3808C-4AB0-324A-9750-25578D053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176337726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4F08DD88-045B-FB4E-95C9-8435F5932353}"/>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xmlns="" id="{C5A05567-7020-E446-A3C3-032816BCF0FC}"/>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3">
              <a:extLst>
                <a:ext uri="{FF2B5EF4-FFF2-40B4-BE49-F238E27FC236}">
                  <a16:creationId xmlns:a16="http://schemas.microsoft.com/office/drawing/2014/main" xmlns="" id="{9138166D-7FEE-8B4D-9E29-D6DDBCABC80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 name="shading (lower right)">
              <a:extLst>
                <a:ext uri="{FF2B5EF4-FFF2-40B4-BE49-F238E27FC236}">
                  <a16:creationId xmlns:a16="http://schemas.microsoft.com/office/drawing/2014/main" xmlns="" id="{5876BE4F-1C87-C544-A53A-9BB649B5D4F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Title 1"/>
          <p:cNvSpPr txBox="1">
            <a:spLocks/>
          </p:cNvSpPr>
          <p:nvPr/>
        </p:nvSpPr>
        <p:spPr>
          <a:xfrm>
            <a:off x="483242" y="2745810"/>
            <a:ext cx="583950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Simple</a:t>
            </a:r>
          </a:p>
          <a:p>
            <a:pPr algn="l">
              <a:lnSpc>
                <a:spcPts val="6000"/>
              </a:lnSpc>
              <a:spcBef>
                <a:spcPts val="0"/>
              </a:spcBef>
            </a:pPr>
            <a:r>
              <a:rPr lang="en-GB" sz="5400" dirty="0" smtClean="0"/>
              <a:t>Use case</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2903915427"/>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xmlns="" id="{B164BFA9-7AD2-5547-B867-705F5EECA261}"/>
              </a:ext>
            </a:extLst>
          </p:cNvPr>
          <p:cNvGrpSpPr/>
          <p:nvPr/>
        </p:nvGrpSpPr>
        <p:grpSpPr>
          <a:xfrm>
            <a:off x="-43251" y="0"/>
            <a:ext cx="12252401" cy="6858000"/>
            <a:chOff x="-43251" y="0"/>
            <a:chExt cx="12252401" cy="6858000"/>
          </a:xfrm>
        </p:grpSpPr>
        <p:sp>
          <p:nvSpPr>
            <p:cNvPr id="13" name="Rectangle 12">
              <a:extLst>
                <a:ext uri="{FF2B5EF4-FFF2-40B4-BE49-F238E27FC236}">
                  <a16:creationId xmlns:a16="http://schemas.microsoft.com/office/drawing/2014/main" xmlns="" id="{D2B54F21-7A69-DF49-8967-D309722BD96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xmlns="" id="{66B07767-5D7E-FD46-9179-C84A995293A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t>
            </a:r>
            <a:r>
              <a:rPr lang="en-GB" sz="4800" dirty="0" smtClean="0"/>
              <a:t>another </a:t>
            </a:r>
            <a:r>
              <a:rPr lang="en-GB" sz="4800" dirty="0"/>
              <a:t>language?</a:t>
            </a:r>
            <a:endParaRPr lang="en-US" sz="2000" dirty="0"/>
          </a:p>
        </p:txBody>
      </p:sp>
    </p:spTree>
    <p:extLst>
      <p:ext uri="{BB962C8B-B14F-4D97-AF65-F5344CB8AC3E}">
        <p14:creationId xmlns:p14="http://schemas.microsoft.com/office/powerpoint/2010/main" val="380151245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xmlns="" id="{12FBF390-CBF4-AA44-BEE7-04CB32BBD9A1}"/>
              </a:ext>
            </a:extLst>
          </p:cNvPr>
          <p:cNvGrpSpPr/>
          <p:nvPr/>
        </p:nvGrpSpPr>
        <p:grpSpPr>
          <a:xfrm>
            <a:off x="-43251" y="0"/>
            <a:ext cx="12252401" cy="6858000"/>
            <a:chOff x="-43251" y="0"/>
            <a:chExt cx="12252401" cy="6858000"/>
          </a:xfrm>
        </p:grpSpPr>
        <p:sp>
          <p:nvSpPr>
            <p:cNvPr id="118" name="Rectangle 117">
              <a:extLst>
                <a:ext uri="{FF2B5EF4-FFF2-40B4-BE49-F238E27FC236}">
                  <a16:creationId xmlns:a16="http://schemas.microsoft.com/office/drawing/2014/main" xmlns="" id="{3880D4E7-733B-F94A-9B85-33A2ADAE0420}"/>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9" name="keyart3">
              <a:extLst>
                <a:ext uri="{FF2B5EF4-FFF2-40B4-BE49-F238E27FC236}">
                  <a16:creationId xmlns:a16="http://schemas.microsoft.com/office/drawing/2014/main" xmlns="" id="{24C3F9E7-6645-A94E-AAD1-72282BBDA5F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0" name="shading (lower right)">
              <a:extLst>
                <a:ext uri="{FF2B5EF4-FFF2-40B4-BE49-F238E27FC236}">
                  <a16:creationId xmlns:a16="http://schemas.microsoft.com/office/drawing/2014/main" xmlns="" id="{A86F96C1-D7DA-FA46-9D1B-66AA43D5021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69103362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xmlns="" id="{D61DF878-26BF-0A4D-A5B5-1FBC2FB0CA87}"/>
              </a:ext>
            </a:extLst>
          </p:cNvPr>
          <p:cNvGrpSpPr/>
          <p:nvPr/>
        </p:nvGrpSpPr>
        <p:grpSpPr>
          <a:xfrm>
            <a:off x="-43251" y="0"/>
            <a:ext cx="12252401" cy="6858000"/>
            <a:chOff x="-43251" y="0"/>
            <a:chExt cx="12252401" cy="6858000"/>
          </a:xfrm>
        </p:grpSpPr>
        <p:sp>
          <p:nvSpPr>
            <p:cNvPr id="118" name="Rectangle 117">
              <a:extLst>
                <a:ext uri="{FF2B5EF4-FFF2-40B4-BE49-F238E27FC236}">
                  <a16:creationId xmlns:a16="http://schemas.microsoft.com/office/drawing/2014/main" xmlns="" id="{13493DD1-156A-694A-9328-350AAC18335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9" name="keyart3">
              <a:extLst>
                <a:ext uri="{FF2B5EF4-FFF2-40B4-BE49-F238E27FC236}">
                  <a16:creationId xmlns:a16="http://schemas.microsoft.com/office/drawing/2014/main" xmlns="" id="{C739B0DA-8EB7-1845-96FE-18F380F9204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0" name="shading (lower right)">
              <a:extLst>
                <a:ext uri="{FF2B5EF4-FFF2-40B4-BE49-F238E27FC236}">
                  <a16:creationId xmlns:a16="http://schemas.microsoft.com/office/drawing/2014/main" xmlns="" id="{DF575390-CAB7-DB40-9286-3E5140BF1490}"/>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aphicFrame>
        <p:nvGraphicFramePr>
          <p:cNvPr id="6"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Image result for JavaScrip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4050711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05F80006-E73B-B645-BA43-53D9C0AA4853}"/>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xmlns="" id="{81268FBC-B1BC-A74C-9B2F-A7490AFF4DE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xmlns="" id="{21633214-FA7D-894C-8212-49B63EFB37B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xmlns="" id="{EEAF2A53-A74D-5E4C-A23A-45346E2C92C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1755351765"/>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 id="{4CE97C50-E89B-244E-A912-5A5637628F3B}" vid="{9EE8C7F7-6D5F-594C-8AEA-FAAFCD9C05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a6db5754-4226-4c8e-a928-a6c53390a270" ContentTypeId="0x0101009148F5A04DDD49CBA7127AADA5FB792B00AADE34325A8B49CDA8BB4DB53328F214" PreviousValue="true"/>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ImageCreateDate xmlns="31CC4743-1CD8-4E65-B9C9-B2D97D941F63" xsi:nil="true"/>
    <wic_System_Copyright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651FDAD8011D9D489819B08FDB64B39B" ma:contentTypeVersion="1" ma:contentTypeDescription="Upload an image." ma:contentTypeScope="" ma:versionID="7c47d501cd0e217fa6eb7cf298118c59">
  <xsd:schema xmlns:xsd="http://www.w3.org/2001/XMLSchema" xmlns:xs="http://www.w3.org/2001/XMLSchema" xmlns:p="http://schemas.microsoft.com/office/2006/metadata/properties" xmlns:ns1="http://schemas.microsoft.com/sharepoint/v3" xmlns:ns2="31CC4743-1CD8-4E65-B9C9-B2D97D941F63" xmlns:ns3="http://schemas.microsoft.com/sharepoint/v3/fields" targetNamespace="http://schemas.microsoft.com/office/2006/metadata/properties" ma:root="true" ma:fieldsID="2730ea93e663a9887cfab4449e3f1e30" ns1:_="" ns2:_="" ns3:_="">
    <xsd:import namespace="http://schemas.microsoft.com/sharepoint/v3"/>
    <xsd:import namespace="31CC4743-1CD8-4E65-B9C9-B2D97D941F63"/>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PublishingStartDate" ma:index="27" nillable="true" ma:displayName="Scheduling Start Date" ma:description="" ma:hidden="true" ma:internalName="PublishingStartDate">
      <xsd:simpleType>
        <xsd:restriction base="dms:Unknown"/>
      </xsd:simpleType>
    </xsd:element>
    <xsd:element name="PublishingExpirationDate" ma:index="28"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1CC4743-1CD8-4E65-B9C9-B2D97D941F63"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B18643-EB28-4B97-A99A-FC511C8BB61E}">
  <ds:schemaRefs>
    <ds:schemaRef ds:uri="Microsoft.SharePoint.Taxonomy.ContentTypeSync"/>
  </ds:schemaRefs>
</ds:datastoreItem>
</file>

<file path=customXml/itemProps2.xml><?xml version="1.0" encoding="utf-8"?>
<ds:datastoreItem xmlns:ds="http://schemas.openxmlformats.org/officeDocument/2006/customXml" ds:itemID="{81E133DB-697E-4C10-B192-8899027B1EC6}">
  <ds:schemaRefs>
    <ds:schemaRef ds:uri="http://schemas.microsoft.com/sharepoint/v3"/>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31CC4743-1CD8-4E65-B9C9-B2D97D941F63"/>
    <ds:schemaRef ds:uri="http://schemas.microsoft.com/sharepoint/v3/fields"/>
  </ds:schemaRefs>
</ds:datastoreItem>
</file>

<file path=customXml/itemProps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xml><?xml version="1.0" encoding="utf-8"?>
<ds:datastoreItem xmlns:ds="http://schemas.openxmlformats.org/officeDocument/2006/customXml" ds:itemID="{530F981C-CCD8-41B4-B481-58FCF9EDFC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1CC4743-1CD8-4E65-B9C9-B2D97D941F63"/>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G208582-FedGIS Conference 2019_Template_v4</Template>
  <TotalTime>0</TotalTime>
  <Words>2895</Words>
  <Application>Microsoft Macintosh PowerPoint</Application>
  <PresentationFormat>Widescreen</PresentationFormat>
  <Paragraphs>495</Paragraphs>
  <Slides>41</Slides>
  <Notes>41</Notes>
  <HiddenSlides>9</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Avenir LT Std 45 Book</vt:lpstr>
      <vt:lpstr>Avenir LT Std 55 Roman</vt:lpstr>
      <vt:lpstr>Avenir LT Std 65 Medium</vt:lpstr>
      <vt:lpstr>AvenirNext LT Pro Demi</vt:lpstr>
      <vt:lpstr>Calibri</vt:lpstr>
      <vt:lpstr>Consolas</vt:lpstr>
      <vt:lpstr>Georgia</vt:lpstr>
      <vt:lpstr>Lucida Grande</vt:lpstr>
      <vt:lpstr>Menlo</vt:lpstr>
      <vt:lpstr>ＭＳ Ｐゴシック</vt:lpstr>
      <vt:lpstr>Times New Roman</vt:lpstr>
      <vt:lpstr>Arial</vt:lpstr>
      <vt:lpstr>Esri_Corporate_Template-Dark</vt:lpstr>
      <vt:lpstr>ArcGIS API for JavaScript: Using Arcade with your Apps</vt:lpstr>
      <vt:lpstr>Session Goals</vt:lpstr>
      <vt:lpstr>PowerPoint Presentation</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Profiles</vt:lpstr>
      <vt:lpstr>Global Variables and Profiles</vt:lpstr>
      <vt:lpstr>Exploring Profiles and Functions in the Playground</vt:lpstr>
      <vt:lpstr>PowerPoint Presentation</vt:lpstr>
      <vt:lpstr>ESRI JS API and Arcade Profiles</vt:lpstr>
      <vt:lpstr>ESRI JS API  : Arcade Expressions</vt:lpstr>
      <vt:lpstr>Arcade Expressions can be used For Labeling </vt:lpstr>
      <vt:lpstr>Practicalities:   Scripts in Script</vt:lpstr>
      <vt:lpstr>New Features Since last Dev Summit</vt:lpstr>
      <vt:lpstr>Feature Set Functions</vt:lpstr>
      <vt:lpstr>Demos</vt:lpstr>
      <vt:lpstr>Generate Arcade for your users</vt:lpstr>
      <vt:lpstr>Demos</vt:lpstr>
      <vt:lpstr>Generate Arcade for your users</vt:lpstr>
      <vt:lpstr>Generate Arcade for your users</vt:lpstr>
      <vt:lpstr>Expression sharing</vt:lpstr>
      <vt:lpstr>Future</vt:lpstr>
      <vt:lpstr>PowerPoint Presentation</vt:lpstr>
      <vt:lpstr>PowerPoint Presentation</vt:lpstr>
      <vt:lpstr>Resources</vt:lpstr>
      <vt:lpstr>PowerPoint Presentation</vt:lpstr>
      <vt:lpstr>PowerPoint Presentation</vt:lpstr>
    </vt:vector>
  </TitlesOfParts>
  <Manager/>
  <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Developer Summit PPT Template</dc:title>
  <dc:creator/>
  <cp:keywords/>
  <dc:description/>
  <cp:lastModifiedBy/>
  <cp:revision>1</cp:revision>
  <cp:lastPrinted>2018-06-08T21:51:01Z</cp:lastPrinted>
  <dcterms:created xsi:type="dcterms:W3CDTF">2018-10-31T22:58:00Z</dcterms:created>
  <dcterms:modified xsi:type="dcterms:W3CDTF">2019-03-02T00:26:47Z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0x0101009148F5A04DDD49CBA7127AADA5FB792B00AADE34325A8B49CDA8BB4DB53328F21400651FDAD8011D9D489819B08FDB64B39B</vt:lpwstr>
  </property>
</Properties>
</file>